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473" r:id="rId3"/>
    <p:sldId id="399" r:id="rId4"/>
    <p:sldId id="470" r:id="rId6"/>
    <p:sldId id="533" r:id="rId7"/>
    <p:sldId id="467" r:id="rId8"/>
    <p:sldId id="461" r:id="rId9"/>
    <p:sldId id="503" r:id="rId10"/>
    <p:sldId id="472" r:id="rId11"/>
    <p:sldId id="454" r:id="rId12"/>
    <p:sldId id="502" r:id="rId13"/>
    <p:sldId id="500" r:id="rId14"/>
    <p:sldId id="504" r:id="rId15"/>
    <p:sldId id="521" r:id="rId16"/>
    <p:sldId id="519" r:id="rId17"/>
    <p:sldId id="494" r:id="rId18"/>
    <p:sldId id="505" r:id="rId19"/>
    <p:sldId id="507" r:id="rId20"/>
    <p:sldId id="508" r:id="rId21"/>
    <p:sldId id="509" r:id="rId22"/>
    <p:sldId id="471" r:id="rId23"/>
    <p:sldId id="466" r:id="rId24"/>
    <p:sldId id="434" r:id="rId25"/>
    <p:sldId id="433" r:id="rId26"/>
    <p:sldId id="474" r:id="rId27"/>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CD58"/>
    <a:srgbClr val="DE7E19"/>
    <a:srgbClr val="FFBE52"/>
    <a:srgbClr val="E6E6E6"/>
    <a:srgbClr val="F8EDAC"/>
    <a:srgbClr val="795019"/>
    <a:srgbClr val="FEF1C3"/>
    <a:srgbClr val="FEE58E"/>
    <a:srgbClr val="CCBBB4"/>
    <a:srgbClr val="FEF0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21" autoAdjust="0"/>
    <p:restoredTop sz="95040" autoAdjust="0"/>
  </p:normalViewPr>
  <p:slideViewPr>
    <p:cSldViewPr snapToGrid="0" showGuides="1">
      <p:cViewPr varScale="1">
        <p:scale>
          <a:sx n="84" d="100"/>
          <a:sy n="84" d="100"/>
        </p:scale>
        <p:origin x="582" y="90"/>
      </p:cViewPr>
      <p:guideLst>
        <p:guide orient="horz" pos="2006"/>
        <p:guide pos="3916"/>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1" Type="http://schemas.openxmlformats.org/officeDocument/2006/relationships/tags" Target="tags/tag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92515-6207-4856-AB3E-C1AE9924A06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4C731D-807F-420D-B4AE-1EDEF64D7F2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A4C731D-807F-420D-B4AE-1EDEF64D7F2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4C731D-807F-420D-B4AE-1EDEF64D7F2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4C731D-807F-420D-B4AE-1EDEF64D7F2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4C731D-807F-420D-B4AE-1EDEF64D7F2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4C731D-807F-420D-B4AE-1EDEF64D7F2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4C731D-807F-420D-B4AE-1EDEF64D7F2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4C731D-807F-420D-B4AE-1EDEF64D7F2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4C731D-807F-420D-B4AE-1EDEF64D7F2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10FD2-7342-4681-882A-4B6560D700F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4C731D-807F-420D-B4AE-1EDEF64D7F2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4C731D-807F-420D-B4AE-1EDEF64D7F2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4C731D-807F-420D-B4AE-1EDEF64D7F2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microsoft.com/office/2007/relationships/hdphoto" Target="../media/image7.wdp"/><Relationship Id="rId5" Type="http://schemas.openxmlformats.org/officeDocument/2006/relationships/image" Target="../media/image6.png"/><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stretch>
            <a:fillRect/>
          </a:stretch>
        </p:blipFill>
        <p:spPr>
          <a:xfrm>
            <a:off x="9591681" y="-662957"/>
            <a:ext cx="2600320" cy="2443117"/>
          </a:xfrm>
          <a:prstGeom prst="rect">
            <a:avLst/>
          </a:prstGeom>
        </p:spPr>
      </p:pic>
      <p:pic>
        <p:nvPicPr>
          <p:cNvPr id="8" name="图片 7"/>
          <p:cNvPicPr>
            <a:picLocks noChangeAspect="1"/>
          </p:cNvPicPr>
          <p:nvPr userDrawn="1"/>
        </p:nvPicPr>
        <p:blipFill>
          <a:blip r:embed="rId3" cstate="print"/>
          <a:stretch>
            <a:fillRect/>
          </a:stretch>
        </p:blipFill>
        <p:spPr>
          <a:xfrm>
            <a:off x="-75100" y="6183630"/>
            <a:ext cx="3133778" cy="67437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522E650-C080-450D-BB2F-D39DD6A05C6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9B6E16-DD2A-45BF-8EED-4F3966D33F6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522E650-C080-450D-BB2F-D39DD6A05C6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9B6E16-DD2A-45BF-8EED-4F3966D33F6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 name="Template from Qian t u 8 4 3 5 7 5 9"/>
          <p:cNvSpPr/>
          <p:nvPr userDrawn="1"/>
        </p:nvSpPr>
        <p:spPr>
          <a:xfrm>
            <a:off x="0" y="0"/>
            <a:ext cx="12192000" cy="7184570"/>
          </a:xfrm>
          <a:prstGeom prst="rect">
            <a:avLst/>
          </a:prstGeom>
          <a:blipFill dpi="0"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pic>
        <p:nvPicPr>
          <p:cNvPr id="11" name="图片 10"/>
          <p:cNvPicPr>
            <a:picLocks noChangeAspect="1"/>
          </p:cNvPicPr>
          <p:nvPr userDrawn="1"/>
        </p:nvPicPr>
        <p:blipFill rotWithShape="1">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3085"/>
                    </a14:imgEffect>
                    <a14:imgEffect>
                      <a14:saturation sat="138000"/>
                    </a14:imgEffect>
                  </a14:imgLayer>
                </a14:imgProps>
              </a:ext>
            </a:extLst>
          </a:blip>
          <a:srcRect/>
          <a:stretch>
            <a:fillRect/>
          </a:stretch>
        </p:blipFill>
        <p:spPr>
          <a:xfrm>
            <a:off x="-84965" y="1"/>
            <a:ext cx="12361929" cy="7184569"/>
          </a:xfrm>
          <a:prstGeom prst="rect">
            <a:avLst/>
          </a:prstGeom>
        </p:spPr>
      </p:pic>
      <p:pic>
        <p:nvPicPr>
          <p:cNvPr id="12" name="图片 11"/>
          <p:cNvPicPr>
            <a:picLocks noChangeAspect="1"/>
          </p:cNvPicPr>
          <p:nvPr userDrawn="1"/>
        </p:nvPicPr>
        <p:blipFill rotWithShape="1">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35000"/>
                    </a14:imgEffect>
                    <a14:imgEffect>
                      <a14:saturation sat="400000"/>
                    </a14:imgEffect>
                  </a14:imgLayer>
                </a14:imgProps>
              </a:ext>
            </a:extLst>
          </a:blip>
          <a:srcRect/>
          <a:stretch>
            <a:fillRect/>
          </a:stretch>
        </p:blipFill>
        <p:spPr>
          <a:xfrm>
            <a:off x="-169930" y="3337490"/>
            <a:ext cx="12361930" cy="352051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522E650-C080-450D-BB2F-D39DD6A05C6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9B6E16-DD2A-45BF-8EED-4F3966D33F6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522E650-C080-450D-BB2F-D39DD6A05C6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9B6E16-DD2A-45BF-8EED-4F3966D33F6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522E650-C080-450D-BB2F-D39DD6A05C6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9B6E16-DD2A-45BF-8EED-4F3966D33F6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522E650-C080-450D-BB2F-D39DD6A05C6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9B6E16-DD2A-45BF-8EED-4F3966D33F6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22E650-C080-450D-BB2F-D39DD6A05C6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29B6E16-DD2A-45BF-8EED-4F3966D33F6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522E650-C080-450D-BB2F-D39DD6A05C6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9B6E16-DD2A-45BF-8EED-4F3966D33F6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522E650-C080-450D-BB2F-D39DD6A05C6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9B6E16-DD2A-45BF-8EED-4F3966D33F6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22E650-C080-450D-BB2F-D39DD6A05C6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9B6E16-DD2A-45BF-8EED-4F3966D33F6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jpe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41.png"/><Relationship Id="rId1" Type="http://schemas.openxmlformats.org/officeDocument/2006/relationships/image" Target="../media/image40.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jpeg"/><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42.jpe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xml"/><Relationship Id="rId5" Type="http://schemas.openxmlformats.org/officeDocument/2006/relationships/image" Target="../media/image47.jpeg"/><Relationship Id="rId4" Type="http://schemas.openxmlformats.org/officeDocument/2006/relationships/image" Target="../media/image46.jpeg"/><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jpe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3.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jpe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640059" y="4025898"/>
            <a:ext cx="1661071" cy="589280"/>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schemeClr val="bg1"/>
                </a:solidFill>
                <a:latin typeface="思源黑体 CN Normal" panose="020B0400000000000000" pitchFamily="34" charset="-122"/>
                <a:ea typeface="思源黑体 CN Normal" panose="020B0400000000000000" pitchFamily="34" charset="-122"/>
                <a:cs typeface="+mn-ea"/>
                <a:sym typeface="+mn-lt"/>
              </a:rPr>
              <a:t>2022</a:t>
            </a:r>
            <a:endParaRPr lang="zh-CN" altLang="en-US" dirty="0">
              <a:solidFill>
                <a:schemeClr val="bg1"/>
              </a:solidFill>
              <a:latin typeface="思源黑体 CN Normal" panose="020B0400000000000000" pitchFamily="34" charset="-122"/>
              <a:ea typeface="思源黑体 CN Normal" panose="020B0400000000000000" pitchFamily="34" charset="-122"/>
              <a:cs typeface="+mn-ea"/>
              <a:sym typeface="+mn-lt"/>
            </a:endParaRPr>
          </a:p>
        </p:txBody>
      </p:sp>
      <p:sp>
        <p:nvSpPr>
          <p:cNvPr id="4" name="标题 3"/>
          <p:cNvSpPr txBox="1"/>
          <p:nvPr/>
        </p:nvSpPr>
        <p:spPr>
          <a:xfrm>
            <a:off x="345419" y="5311609"/>
            <a:ext cx="10667188" cy="534035"/>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bg1"/>
                </a:solidFill>
                <a:effectLst/>
                <a:ea typeface="思源黑体 CN Normal" panose="020B0400000000000000" pitchFamily="34" charset="-122"/>
                <a:cs typeface="+mn-ea"/>
                <a:sym typeface="+mn-lt"/>
              </a:rPr>
              <a:t>新冠疫情下互联网医疗的资源配置及对分级诊疗的影响</a:t>
            </a:r>
            <a:endParaRPr lang="zh-CN" altLang="en-US" sz="3200" b="1" dirty="0">
              <a:solidFill>
                <a:schemeClr val="bg1"/>
              </a:solidFill>
              <a:effectLst/>
              <a:ea typeface="思源黑体 CN Normal" panose="020B0400000000000000" pitchFamily="34" charset="-122"/>
              <a:cs typeface="+mn-ea"/>
              <a:sym typeface="+mn-lt"/>
            </a:endParaRPr>
          </a:p>
        </p:txBody>
      </p:sp>
      <p:sp>
        <p:nvSpPr>
          <p:cNvPr id="6" name="文本框 5"/>
          <p:cNvSpPr txBox="1"/>
          <p:nvPr/>
        </p:nvSpPr>
        <p:spPr>
          <a:xfrm>
            <a:off x="640058" y="4689871"/>
            <a:ext cx="2215543" cy="400110"/>
          </a:xfrm>
          <a:prstGeom prst="rect">
            <a:avLst/>
          </a:prstGeom>
          <a:noFill/>
        </p:spPr>
        <p:txBody>
          <a:bodyPr wrap="none" rtlCol="0">
            <a:spAutoFit/>
          </a:bodyPr>
          <a:lstStyle/>
          <a:p>
            <a:r>
              <a:rPr lang="en-US" altLang="zh-CN" sz="2000" baseline="0" dirty="0">
                <a:solidFill>
                  <a:schemeClr val="bg1"/>
                </a:solidFill>
                <a:effectLst>
                  <a:outerShdw blurRad="63500" sx="102000" sy="102000" algn="ctr" rotWithShape="0">
                    <a:prstClr val="black">
                      <a:alpha val="40000"/>
                    </a:prstClr>
                  </a:outerShdw>
                </a:effectLst>
              </a:rPr>
              <a:t>WAY TO DREAM</a:t>
            </a:r>
            <a:endParaRPr lang="en-US" altLang="zh-CN" sz="2000" dirty="0">
              <a:solidFill>
                <a:schemeClr val="bg1"/>
              </a:solidFill>
              <a:effectLst>
                <a:outerShdw blurRad="63500" sx="102000" sy="102000" algn="ctr" rotWithShape="0">
                  <a:prstClr val="black">
                    <a:alpha val="40000"/>
                  </a:prstClr>
                </a:outerShdw>
              </a:effectLst>
            </a:endParaRPr>
          </a:p>
        </p:txBody>
      </p:sp>
      <p:sp>
        <p:nvSpPr>
          <p:cNvPr id="7" name="矩形 6"/>
          <p:cNvSpPr/>
          <p:nvPr/>
        </p:nvSpPr>
        <p:spPr>
          <a:xfrm>
            <a:off x="472350" y="6067455"/>
            <a:ext cx="7861300" cy="306705"/>
          </a:xfrm>
          <a:prstGeom prst="rect">
            <a:avLst/>
          </a:prstGeom>
        </p:spPr>
        <p:txBody>
          <a:bodyPr wrap="none">
            <a:spAutoFit/>
          </a:bodyPr>
          <a:lstStyle/>
          <a:p>
            <a:pPr algn="ctr"/>
            <a:r>
              <a:rPr lang="zh-CN" altLang="en-US" sz="1400" dirty="0">
                <a:solidFill>
                  <a:schemeClr val="bg1"/>
                </a:solidFill>
                <a:effectLst/>
                <a:latin typeface="思源黑体 CN Normal" panose="020B0400000000000000" pitchFamily="34" charset="-122"/>
                <a:ea typeface="思源黑体 CN Normal" panose="020B0400000000000000" pitchFamily="34" charset="-122"/>
                <a:sym typeface="思源黑体" panose="020B0400000000000000" pitchFamily="34" charset="-122"/>
              </a:rPr>
              <a:t>汇报时间：</a:t>
            </a:r>
            <a:r>
              <a:rPr lang="en-US" altLang="zh-CN" sz="1400" dirty="0">
                <a:solidFill>
                  <a:schemeClr val="bg1"/>
                </a:solidFill>
                <a:effectLst/>
                <a:latin typeface="思源黑体 CN Normal" panose="020B0400000000000000" pitchFamily="34" charset="-122"/>
                <a:ea typeface="思源黑体 CN Normal" panose="020B0400000000000000" pitchFamily="34" charset="-122"/>
                <a:sym typeface="思源黑体" panose="020B0400000000000000" pitchFamily="34" charset="-122"/>
              </a:rPr>
              <a:t>2022.05.27</a:t>
            </a:r>
            <a:r>
              <a:rPr lang="zh-CN" altLang="en-US" sz="1400" baseline="0" dirty="0">
                <a:solidFill>
                  <a:schemeClr val="bg1"/>
                </a:solidFill>
                <a:effectLst/>
                <a:latin typeface="思源黑体 CN Normal" panose="020B0400000000000000" pitchFamily="34" charset="-122"/>
                <a:ea typeface="思源黑体 CN Normal" panose="020B0400000000000000" pitchFamily="34" charset="-122"/>
                <a:sym typeface="思源黑体" panose="020B0400000000000000" pitchFamily="34" charset="-122"/>
              </a:rPr>
              <a:t>        指导老师：兰燕飞     团队成员</a:t>
            </a:r>
            <a:r>
              <a:rPr lang="zh-CN" altLang="en-US" sz="1400" dirty="0">
                <a:solidFill>
                  <a:schemeClr val="bg1"/>
                </a:solidFill>
                <a:effectLst/>
                <a:latin typeface="思源黑体 CN Normal" panose="020B0400000000000000" pitchFamily="34" charset="-122"/>
                <a:ea typeface="思源黑体 CN Normal" panose="020B0400000000000000" pitchFamily="34" charset="-122"/>
                <a:sym typeface="思源黑体" panose="020B0400000000000000" pitchFamily="34" charset="-122"/>
              </a:rPr>
              <a:t>：蒋世华 齐淏仑 郑经天 熊绍琳</a:t>
            </a:r>
            <a:endParaRPr lang="zh-CN" altLang="en-US" sz="1400" dirty="0">
              <a:solidFill>
                <a:schemeClr val="bg1"/>
              </a:solidFill>
              <a:effectLst/>
              <a:latin typeface="思源黑体 CN Normal" panose="020B0400000000000000" pitchFamily="34" charset="-122"/>
              <a:ea typeface="思源黑体 CN Normal" panose="020B0400000000000000" pitchFamily="34" charset="-122"/>
              <a:sym typeface="思源黑体"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8430" y="6264910"/>
            <a:ext cx="3469005" cy="420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6" name="矩形 5"/>
          <p:cNvSpPr/>
          <p:nvPr/>
        </p:nvSpPr>
        <p:spPr>
          <a:xfrm>
            <a:off x="8722995" y="154305"/>
            <a:ext cx="3469005" cy="8559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 name="矩形 9"/>
          <p:cNvSpPr/>
          <p:nvPr/>
        </p:nvSpPr>
        <p:spPr>
          <a:xfrm>
            <a:off x="138430" y="398145"/>
            <a:ext cx="2672715" cy="368300"/>
          </a:xfrm>
          <a:prstGeom prst="rect">
            <a:avLst/>
          </a:prstGeom>
          <a:noFill/>
          <a:ln>
            <a:noFill/>
          </a:ln>
        </p:spPr>
        <p:txBody>
          <a:bodyPr wrap="square" rtlCol="0" anchor="t">
            <a:spAutoFit/>
          </a:bodyPr>
          <a:p>
            <a:pPr algn="ctr"/>
            <a:r>
              <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数据</a:t>
            </a:r>
            <a:endPar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5" name="图片 4" descr="截屏2022-05-26 下午10.09.49"/>
          <p:cNvPicPr>
            <a:picLocks noChangeAspect="1"/>
          </p:cNvPicPr>
          <p:nvPr/>
        </p:nvPicPr>
        <p:blipFill>
          <a:blip r:embed="rId1"/>
          <a:stretch>
            <a:fillRect/>
          </a:stretch>
        </p:blipFill>
        <p:spPr>
          <a:xfrm>
            <a:off x="3975735" y="694055"/>
            <a:ext cx="7105650" cy="2906395"/>
          </a:xfrm>
          <a:prstGeom prst="rect">
            <a:avLst/>
          </a:prstGeom>
        </p:spPr>
      </p:pic>
      <p:pic>
        <p:nvPicPr>
          <p:cNvPr id="11" name="图片 10" descr="截屏2022-05-26 下午10.13.07"/>
          <p:cNvPicPr>
            <a:picLocks noChangeAspect="1"/>
          </p:cNvPicPr>
          <p:nvPr/>
        </p:nvPicPr>
        <p:blipFill>
          <a:blip r:embed="rId2"/>
          <a:stretch>
            <a:fillRect/>
          </a:stretch>
        </p:blipFill>
        <p:spPr>
          <a:xfrm>
            <a:off x="432435" y="3980180"/>
            <a:ext cx="11327765" cy="2284730"/>
          </a:xfrm>
          <a:prstGeom prst="rect">
            <a:avLst/>
          </a:prstGeom>
        </p:spPr>
      </p:pic>
      <p:sp>
        <p:nvSpPr>
          <p:cNvPr id="12" name="文本框 11"/>
          <p:cNvSpPr txBox="1"/>
          <p:nvPr/>
        </p:nvSpPr>
        <p:spPr>
          <a:xfrm>
            <a:off x="432435" y="3441700"/>
            <a:ext cx="1907540" cy="368300"/>
          </a:xfrm>
          <a:prstGeom prst="rect">
            <a:avLst/>
          </a:prstGeom>
          <a:noFill/>
        </p:spPr>
        <p:txBody>
          <a:bodyPr wrap="none" rtlCol="0">
            <a:spAutoFit/>
          </a:bodyPr>
          <a:p>
            <a:r>
              <a:rPr lang="en-US" altLang="zh-CN"/>
              <a:t>2020</a:t>
            </a:r>
            <a:r>
              <a:rPr lang="zh-CN" altLang="en-US"/>
              <a:t>年医生</a:t>
            </a:r>
            <a:r>
              <a:rPr lang="zh-CN" altLang="en-US"/>
              <a:t>信息</a:t>
            </a:r>
            <a:endParaRPr lang="zh-CN" altLang="en-US"/>
          </a:p>
        </p:txBody>
      </p:sp>
      <p:sp>
        <p:nvSpPr>
          <p:cNvPr id="13" name="文本框 12"/>
          <p:cNvSpPr txBox="1"/>
          <p:nvPr/>
        </p:nvSpPr>
        <p:spPr>
          <a:xfrm>
            <a:off x="3889375" y="154305"/>
            <a:ext cx="1907540" cy="368300"/>
          </a:xfrm>
          <a:prstGeom prst="rect">
            <a:avLst/>
          </a:prstGeom>
          <a:noFill/>
        </p:spPr>
        <p:txBody>
          <a:bodyPr wrap="none" rtlCol="0">
            <a:spAutoFit/>
          </a:bodyPr>
          <a:p>
            <a:r>
              <a:rPr lang="en-US" altLang="zh-CN"/>
              <a:t>2020</a:t>
            </a:r>
            <a:r>
              <a:rPr lang="zh-CN" altLang="en-US"/>
              <a:t>年</a:t>
            </a:r>
            <a:r>
              <a:rPr lang="zh-CN" altLang="en-US"/>
              <a:t>订单信息</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5485876" y="772961"/>
            <a:ext cx="4974698" cy="5015278"/>
          </a:xfrm>
          <a:prstGeom prst="ellipse">
            <a:avLst/>
          </a:prstGeom>
          <a:solidFill>
            <a:srgbClr val="FEF0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912479" y="1980952"/>
            <a:ext cx="5713789" cy="2212487"/>
            <a:chOff x="1176004" y="2403495"/>
            <a:chExt cx="4941869" cy="2212487"/>
          </a:xfrm>
          <a:solidFill>
            <a:srgbClr val="F6CD58"/>
          </a:solidFill>
        </p:grpSpPr>
        <p:sp>
          <p:nvSpPr>
            <p:cNvPr id="2" name="矩形 1"/>
            <p:cNvSpPr/>
            <p:nvPr/>
          </p:nvSpPr>
          <p:spPr>
            <a:xfrm>
              <a:off x="1176004" y="2403495"/>
              <a:ext cx="4941869" cy="1205191"/>
            </a:xfrm>
            <a:prstGeom prst="rect">
              <a:avLst/>
            </a:prstGeom>
            <a:grpFill/>
            <a:ln>
              <a:noFill/>
            </a:ln>
            <a:effectLst>
              <a:outerShdw blurRad="50800" dist="38100" dir="5400000" algn="t" rotWithShape="0">
                <a:prstClr val="black">
                  <a:alpha val="6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bg1"/>
                  </a:solidFill>
                  <a:latin typeface="微软雅黑" panose="020B0503020204020204" charset="-122"/>
                  <a:ea typeface="微软雅黑" panose="020B0503020204020204" charset="-122"/>
                </a:rPr>
                <a:t>PART 3</a:t>
              </a:r>
              <a:endParaRPr lang="en-US" altLang="zh-CN" sz="5400" b="1" dirty="0">
                <a:solidFill>
                  <a:schemeClr val="bg1"/>
                </a:solidFill>
                <a:latin typeface="微软雅黑" panose="020B0503020204020204" charset="-122"/>
                <a:ea typeface="微软雅黑" panose="020B0503020204020204" charset="-122"/>
              </a:endParaRPr>
            </a:p>
          </p:txBody>
        </p:sp>
        <p:sp>
          <p:nvSpPr>
            <p:cNvPr id="3" name="矩形 2"/>
            <p:cNvSpPr/>
            <p:nvPr/>
          </p:nvSpPr>
          <p:spPr>
            <a:xfrm>
              <a:off x="1176004" y="3876637"/>
              <a:ext cx="3500495" cy="7393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ym typeface="+mn-ea"/>
                </a:rPr>
                <a:t>主要方法及</a:t>
              </a:r>
              <a:r>
                <a:rPr lang="zh-CN" altLang="en-US" sz="2800">
                  <a:sym typeface="+mn-ea"/>
                </a:rPr>
                <a:t>结果</a:t>
              </a:r>
              <a:endParaRPr lang="zh-CN" altLang="en-US" sz="2800">
                <a:sym typeface="+mn-ea"/>
              </a:endParaRPr>
            </a:p>
          </p:txBody>
        </p:sp>
      </p:grpSp>
      <p:pic>
        <p:nvPicPr>
          <p:cNvPr id="4" name="图片 3" descr="5"/>
          <p:cNvPicPr>
            <a:picLocks noChangeAspect="1"/>
          </p:cNvPicPr>
          <p:nvPr/>
        </p:nvPicPr>
        <p:blipFill>
          <a:blip r:embed="rId1" cstate="print"/>
          <a:srcRect/>
          <a:stretch>
            <a:fillRect/>
          </a:stretch>
        </p:blipFill>
        <p:spPr>
          <a:xfrm>
            <a:off x="1184275" y="2176211"/>
            <a:ext cx="814705" cy="784225"/>
          </a:xfrm>
          <a:prstGeom prst="rect">
            <a:avLst/>
          </a:prstGeom>
          <a:effectLst>
            <a:outerShdw blurRad="50800" dist="50800" dir="5400000" algn="ctr" rotWithShape="0">
              <a:srgbClr val="000000">
                <a:alpha val="62000"/>
              </a:srgbClr>
            </a:outerShdw>
          </a:effectLst>
        </p:spPr>
      </p:pic>
      <p:pic>
        <p:nvPicPr>
          <p:cNvPr id="8" name="图片 7"/>
          <p:cNvPicPr>
            <a:picLocks noChangeAspect="1"/>
          </p:cNvPicPr>
          <p:nvPr/>
        </p:nvPicPr>
        <p:blipFill>
          <a:blip r:embed="rId2" cstate="print"/>
          <a:stretch>
            <a:fillRect/>
          </a:stretch>
        </p:blipFill>
        <p:spPr>
          <a:xfrm>
            <a:off x="5986609" y="878734"/>
            <a:ext cx="5292912" cy="5150720"/>
          </a:xfrm>
          <a:prstGeom prst="ellipse">
            <a:avLst/>
          </a:prstGeom>
          <a:effectLst>
            <a:outerShdw blurRad="50800" dist="38100" dir="2700000" algn="tl" rotWithShape="0">
              <a:prstClr val="black">
                <a:alpha val="40000"/>
              </a:prstClr>
            </a:outerShdw>
          </a:effectLst>
        </p:spPr>
      </p:pic>
      <p:sp>
        <p:nvSpPr>
          <p:cNvPr id="16" name="矩形 15"/>
          <p:cNvSpPr/>
          <p:nvPr/>
        </p:nvSpPr>
        <p:spPr>
          <a:xfrm>
            <a:off x="138430" y="6264910"/>
            <a:ext cx="3469005" cy="420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5" name="矩形 4"/>
          <p:cNvSpPr/>
          <p:nvPr/>
        </p:nvSpPr>
        <p:spPr>
          <a:xfrm>
            <a:off x="8643620" y="113665"/>
            <a:ext cx="3469005" cy="76517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38430" y="257810"/>
            <a:ext cx="2672715" cy="368300"/>
          </a:xfrm>
          <a:prstGeom prst="rect">
            <a:avLst/>
          </a:prstGeom>
          <a:noFill/>
          <a:ln>
            <a:noFill/>
          </a:ln>
        </p:spPr>
        <p:txBody>
          <a:bodyPr wrap="square" rtlCol="0" anchor="t">
            <a:spAutoFit/>
          </a:bodyPr>
          <a:p>
            <a:pPr algn="ctr"/>
            <a:r>
              <a:rPr lang="en-US" altLang="zh-CN"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K-Prototypes</a:t>
            </a:r>
            <a:endParaRPr lang="en-US" altLang="zh-CN"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12" name="文本框 11"/>
          <p:cNvSpPr txBox="1"/>
          <p:nvPr/>
        </p:nvSpPr>
        <p:spPr>
          <a:xfrm>
            <a:off x="1079500" y="876300"/>
            <a:ext cx="9589135" cy="645160"/>
          </a:xfrm>
          <a:prstGeom prst="rect">
            <a:avLst/>
          </a:prstGeom>
          <a:noFill/>
        </p:spPr>
        <p:txBody>
          <a:bodyPr wrap="square" rtlCol="0">
            <a:spAutoFit/>
          </a:bodyPr>
          <a:p>
            <a:pPr algn="l"/>
            <a:r>
              <a:rPr lang="en-US" altLang="zh-CN"/>
              <a:t>      </a:t>
            </a:r>
            <a:r>
              <a:rPr lang="zh-CN" altLang="en-US"/>
              <a:t>K-Prototypes算法继承了Kmean算法和Kmode算法的思想，并且提出了混合属性簇的原型。混合属性中存在数值属性和类别属性。</a:t>
            </a:r>
            <a:endParaRPr lang="zh-CN" altLang="en-US"/>
          </a:p>
        </p:txBody>
      </p:sp>
      <p:pic>
        <p:nvPicPr>
          <p:cNvPr id="2" name="图片 1" descr="/private/var/folders/b9/cbcfk7cn21jgh4rpfnygpcmh0000gn/T/com.kingsoft.wpsoffice.mac/kaimatting/20220527005809/output_aiMatting_20220527005820.pngoutput_aiMatting_20220527005820"/>
          <p:cNvPicPr>
            <a:picLocks noChangeAspect="1"/>
          </p:cNvPicPr>
          <p:nvPr/>
        </p:nvPicPr>
        <p:blipFill>
          <a:blip r:embed="rId1"/>
          <a:stretch>
            <a:fillRect/>
          </a:stretch>
        </p:blipFill>
        <p:spPr>
          <a:xfrm>
            <a:off x="3064828" y="1521460"/>
            <a:ext cx="4756785" cy="4563110"/>
          </a:xfrm>
          <a:prstGeom prst="rect">
            <a:avLst/>
          </a:prstGeom>
        </p:spPr>
      </p:pic>
      <p:sp>
        <p:nvSpPr>
          <p:cNvPr id="8" name="流程图: 过程 7"/>
          <p:cNvSpPr/>
          <p:nvPr/>
        </p:nvSpPr>
        <p:spPr>
          <a:xfrm>
            <a:off x="4771390" y="1684020"/>
            <a:ext cx="1196340" cy="534035"/>
          </a:xfrm>
          <a:prstGeom prst="flowChartProces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5" name="流程图: 过程 14"/>
          <p:cNvSpPr/>
          <p:nvPr/>
        </p:nvSpPr>
        <p:spPr>
          <a:xfrm>
            <a:off x="5967730" y="5280025"/>
            <a:ext cx="914400" cy="579120"/>
          </a:xfrm>
          <a:prstGeom prst="flowChartProces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7" name="流程图: 过程 16"/>
          <p:cNvSpPr/>
          <p:nvPr/>
        </p:nvSpPr>
        <p:spPr>
          <a:xfrm>
            <a:off x="3938905" y="5280025"/>
            <a:ext cx="926465" cy="579120"/>
          </a:xfrm>
          <a:prstGeom prst="flowChartProcess">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cxnSp>
        <p:nvCxnSpPr>
          <p:cNvPr id="19" name="肘形连接符 18"/>
          <p:cNvCxnSpPr>
            <a:endCxn id="15" idx="1"/>
          </p:cNvCxnSpPr>
          <p:nvPr/>
        </p:nvCxnSpPr>
        <p:spPr>
          <a:xfrm>
            <a:off x="5403215" y="5017135"/>
            <a:ext cx="564515" cy="552450"/>
          </a:xfrm>
          <a:prstGeom prst="bentConnector3">
            <a:avLst>
              <a:gd name="adj1" fmla="val 2137"/>
            </a:avLst>
          </a:prstGeom>
          <a:ln>
            <a:tailEnd type="arrow" w="med" len="med"/>
          </a:ln>
        </p:spPr>
        <p:style>
          <a:lnRef idx="1">
            <a:schemeClr val="dk1"/>
          </a:lnRef>
          <a:fillRef idx="0">
            <a:schemeClr val="dk1"/>
          </a:fillRef>
          <a:effectRef idx="0">
            <a:schemeClr val="dk1"/>
          </a:effectRef>
          <a:fontRef idx="minor">
            <a:schemeClr val="tx1"/>
          </a:fontRef>
        </p:style>
      </p:cxnSp>
      <p:cxnSp>
        <p:nvCxnSpPr>
          <p:cNvPr id="20" name="肘形连接符 19"/>
          <p:cNvCxnSpPr/>
          <p:nvPr/>
        </p:nvCxnSpPr>
        <p:spPr>
          <a:xfrm rot="5400000">
            <a:off x="4852670" y="5003165"/>
            <a:ext cx="579120" cy="553720"/>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3938905" y="5416550"/>
            <a:ext cx="926465" cy="306705"/>
          </a:xfrm>
          <a:prstGeom prst="rect">
            <a:avLst/>
          </a:prstGeom>
          <a:noFill/>
        </p:spPr>
        <p:txBody>
          <a:bodyPr wrap="square" rtlCol="0">
            <a:spAutoFit/>
          </a:bodyPr>
          <a:p>
            <a:r>
              <a:rPr lang="zh-CN" altLang="en-US" sz="1400"/>
              <a:t>图表分析</a:t>
            </a:r>
            <a:endParaRPr lang="zh-CN" altLang="en-US" sz="1400"/>
          </a:p>
        </p:txBody>
      </p:sp>
      <p:sp>
        <p:nvSpPr>
          <p:cNvPr id="24" name="文本框 23"/>
          <p:cNvSpPr txBox="1"/>
          <p:nvPr/>
        </p:nvSpPr>
        <p:spPr>
          <a:xfrm>
            <a:off x="5967730" y="5416550"/>
            <a:ext cx="926465" cy="306705"/>
          </a:xfrm>
          <a:prstGeom prst="rect">
            <a:avLst/>
          </a:prstGeom>
          <a:noFill/>
        </p:spPr>
        <p:txBody>
          <a:bodyPr wrap="square" rtlCol="0">
            <a:spAutoFit/>
          </a:bodyPr>
          <a:p>
            <a:r>
              <a:rPr lang="zh-CN" altLang="en-US" sz="1400"/>
              <a:t>医生</a:t>
            </a:r>
            <a:r>
              <a:rPr lang="zh-CN" altLang="en-US" sz="1400"/>
              <a:t>画像</a:t>
            </a:r>
            <a:endParaRPr lang="zh-CN" altLang="en-US" sz="1400"/>
          </a:p>
        </p:txBody>
      </p:sp>
      <p:sp>
        <p:nvSpPr>
          <p:cNvPr id="25" name="文本框 24"/>
          <p:cNvSpPr txBox="1"/>
          <p:nvPr/>
        </p:nvSpPr>
        <p:spPr>
          <a:xfrm>
            <a:off x="4906645" y="1788795"/>
            <a:ext cx="926465" cy="306705"/>
          </a:xfrm>
          <a:prstGeom prst="rect">
            <a:avLst/>
          </a:prstGeom>
          <a:noFill/>
        </p:spPr>
        <p:txBody>
          <a:bodyPr wrap="square" rtlCol="0">
            <a:spAutoFit/>
          </a:bodyPr>
          <a:p>
            <a:r>
              <a:rPr lang="zh-CN" altLang="en-US" sz="1400"/>
              <a:t>初始数据</a:t>
            </a:r>
            <a:endParaRPr lang="zh-CN" altLang="en-US"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p:nvPr/>
        </p:nvSpPr>
        <p:spPr>
          <a:xfrm>
            <a:off x="609484" y="1196970"/>
            <a:ext cx="10972800" cy="4661452"/>
          </a:xfrm>
          <a:prstGeom prst="rect">
            <a:avLst/>
          </a:prstGeom>
          <a:solidFill>
            <a:srgbClr val="FCF2D5"/>
          </a:solidFill>
          <a:ln>
            <a:solidFill>
              <a:srgbClr val="FFF2CC">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5"/>
          <p:cNvSpPr>
            <a:spLocks noChangeArrowheads="1"/>
          </p:cNvSpPr>
          <p:nvPr/>
        </p:nvSpPr>
        <p:spPr bwMode="auto">
          <a:xfrm>
            <a:off x="1918363" y="1495895"/>
            <a:ext cx="1686740" cy="1687699"/>
          </a:xfrm>
          <a:prstGeom prst="ellipse">
            <a:avLst/>
          </a:prstGeom>
          <a:solidFill>
            <a:srgbClr val="FFBE52"/>
          </a:solidFill>
          <a:ln>
            <a:solidFill>
              <a:srgbClr val="C00000"/>
            </a:solidFill>
          </a:ln>
        </p:spPr>
        <p:txBody>
          <a:bodyPr lIns="68571" tIns="34285" rIns="68571" bIns="34285"/>
          <a:lstStyle/>
          <a:p>
            <a:endParaRPr lang="id-ID">
              <a:solidFill>
                <a:schemeClr val="bg1">
                  <a:lumMod val="50000"/>
                </a:schemeClr>
              </a:solidFill>
            </a:endParaRPr>
          </a:p>
        </p:txBody>
      </p:sp>
      <p:grpSp>
        <p:nvGrpSpPr>
          <p:cNvPr id="13" name="Group 24"/>
          <p:cNvGrpSpPr/>
          <p:nvPr/>
        </p:nvGrpSpPr>
        <p:grpSpPr bwMode="auto">
          <a:xfrm>
            <a:off x="1726549" y="1303476"/>
            <a:ext cx="2070369" cy="2071346"/>
            <a:chOff x="1119258" y="2257147"/>
            <a:chExt cx="1868076" cy="1868076"/>
          </a:xfrm>
          <a:solidFill>
            <a:srgbClr val="FFBE52"/>
          </a:solidFill>
        </p:grpSpPr>
        <p:sp>
          <p:nvSpPr>
            <p:cNvPr id="14" name="Freeform 6"/>
            <p:cNvSpPr/>
            <p:nvPr/>
          </p:nvSpPr>
          <p:spPr bwMode="auto">
            <a:xfrm>
              <a:off x="2495041" y="2394505"/>
              <a:ext cx="356034" cy="354935"/>
            </a:xfrm>
            <a:custGeom>
              <a:avLst/>
              <a:gdLst>
                <a:gd name="T0" fmla="*/ 612368160 w 207"/>
                <a:gd name="T1" fmla="*/ 537330238 h 206"/>
                <a:gd name="T2" fmla="*/ 76915384 w 207"/>
                <a:gd name="T3" fmla="*/ 0 h 206"/>
                <a:gd name="T4" fmla="*/ 0 w 207"/>
                <a:gd name="T5" fmla="*/ 130621249 h 206"/>
                <a:gd name="T6" fmla="*/ 482202474 w 207"/>
                <a:gd name="T7" fmla="*/ 611547836 h 206"/>
                <a:gd name="T8" fmla="*/ 612368160 w 207"/>
                <a:gd name="T9" fmla="*/ 537330238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w="9525">
              <a:solidFill>
                <a:srgbClr val="C00000"/>
              </a:solidFill>
              <a:round/>
            </a:ln>
          </p:spPr>
          <p:txBody>
            <a:bodyPr/>
            <a:lstStyle/>
            <a:p>
              <a:endParaRPr lang="zh-CN" altLang="en-US">
                <a:solidFill>
                  <a:schemeClr val="bg1">
                    <a:lumMod val="50000"/>
                  </a:schemeClr>
                </a:solidFill>
              </a:endParaRPr>
            </a:p>
          </p:txBody>
        </p:sp>
        <p:sp>
          <p:nvSpPr>
            <p:cNvPr id="15" name="Freeform 7"/>
            <p:cNvSpPr/>
            <p:nvPr/>
          </p:nvSpPr>
          <p:spPr bwMode="auto">
            <a:xfrm>
              <a:off x="2075273" y="2257147"/>
              <a:ext cx="427460" cy="191203"/>
            </a:xfrm>
            <a:custGeom>
              <a:avLst/>
              <a:gdLst>
                <a:gd name="T0" fmla="*/ 0 w 248"/>
                <a:gd name="T1" fmla="*/ 0 h 111"/>
                <a:gd name="T2" fmla="*/ 0 w 248"/>
                <a:gd name="T3" fmla="*/ 151325978 h 111"/>
                <a:gd name="T4" fmla="*/ 659539755 w 248"/>
                <a:gd name="T5" fmla="*/ 329356642 h 111"/>
                <a:gd name="T6" fmla="*/ 736782466 w 248"/>
                <a:gd name="T7" fmla="*/ 198801166 h 111"/>
                <a:gd name="T8" fmla="*/ 0 w 248"/>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w="9525">
              <a:solidFill>
                <a:srgbClr val="C00000"/>
              </a:solidFill>
              <a:round/>
            </a:ln>
          </p:spPr>
          <p:txBody>
            <a:bodyPr/>
            <a:lstStyle/>
            <a:p>
              <a:endParaRPr lang="zh-CN" altLang="en-US">
                <a:solidFill>
                  <a:schemeClr val="bg1">
                    <a:lumMod val="50000"/>
                  </a:schemeClr>
                </a:solidFill>
              </a:endParaRPr>
            </a:p>
          </p:txBody>
        </p:sp>
        <p:sp>
          <p:nvSpPr>
            <p:cNvPr id="16" name="Freeform 8"/>
            <p:cNvSpPr/>
            <p:nvPr/>
          </p:nvSpPr>
          <p:spPr bwMode="auto">
            <a:xfrm>
              <a:off x="2796131" y="2743946"/>
              <a:ext cx="191203" cy="425262"/>
            </a:xfrm>
            <a:custGeom>
              <a:avLst/>
              <a:gdLst>
                <a:gd name="T0" fmla="*/ 133523428 w 111"/>
                <a:gd name="T1" fmla="*/ 0 h 247"/>
                <a:gd name="T2" fmla="*/ 0 w 111"/>
                <a:gd name="T3" fmla="*/ 77070559 h 247"/>
                <a:gd name="T4" fmla="*/ 178030664 w 111"/>
                <a:gd name="T5" fmla="*/ 732177201 h 247"/>
                <a:gd name="T6" fmla="*/ 329356642 w 111"/>
                <a:gd name="T7" fmla="*/ 732177201 h 247"/>
                <a:gd name="T8" fmla="*/ 133523428 w 111"/>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w="9525">
              <a:solidFill>
                <a:srgbClr val="C00000"/>
              </a:solidFill>
              <a:round/>
            </a:ln>
          </p:spPr>
          <p:txBody>
            <a:bodyPr/>
            <a:lstStyle/>
            <a:p>
              <a:endParaRPr lang="zh-CN" altLang="en-US">
                <a:solidFill>
                  <a:schemeClr val="bg1">
                    <a:lumMod val="50000"/>
                  </a:schemeClr>
                </a:solidFill>
              </a:endParaRPr>
            </a:p>
          </p:txBody>
        </p:sp>
        <p:sp>
          <p:nvSpPr>
            <p:cNvPr id="17" name="Freeform 9"/>
            <p:cNvSpPr/>
            <p:nvPr/>
          </p:nvSpPr>
          <p:spPr bwMode="auto">
            <a:xfrm>
              <a:off x="2796131" y="3213162"/>
              <a:ext cx="191203" cy="427460"/>
            </a:xfrm>
            <a:custGeom>
              <a:avLst/>
              <a:gdLst>
                <a:gd name="T0" fmla="*/ 178030664 w 111"/>
                <a:gd name="T1" fmla="*/ 0 h 248"/>
                <a:gd name="T2" fmla="*/ 0 w 111"/>
                <a:gd name="T3" fmla="*/ 659539755 h 248"/>
                <a:gd name="T4" fmla="*/ 133523428 w 111"/>
                <a:gd name="T5" fmla="*/ 736782466 h 248"/>
                <a:gd name="T6" fmla="*/ 329356642 w 111"/>
                <a:gd name="T7" fmla="*/ 0 h 248"/>
                <a:gd name="T8" fmla="*/ 178030664 w 111"/>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w="9525">
              <a:solidFill>
                <a:srgbClr val="C00000"/>
              </a:solidFill>
              <a:round/>
            </a:ln>
          </p:spPr>
          <p:txBody>
            <a:bodyPr/>
            <a:lstStyle/>
            <a:p>
              <a:endParaRPr lang="zh-CN" altLang="en-US">
                <a:solidFill>
                  <a:schemeClr val="bg1">
                    <a:lumMod val="50000"/>
                  </a:schemeClr>
                </a:solidFill>
              </a:endParaRPr>
            </a:p>
          </p:txBody>
        </p:sp>
        <p:sp>
          <p:nvSpPr>
            <p:cNvPr id="18" name="Freeform 10"/>
            <p:cNvSpPr/>
            <p:nvPr/>
          </p:nvSpPr>
          <p:spPr bwMode="auto">
            <a:xfrm>
              <a:off x="2495041" y="3632930"/>
              <a:ext cx="356034" cy="356034"/>
            </a:xfrm>
            <a:custGeom>
              <a:avLst/>
              <a:gdLst>
                <a:gd name="T0" fmla="*/ 612368160 w 207"/>
                <a:gd name="T1" fmla="*/ 76915384 h 207"/>
                <a:gd name="T2" fmla="*/ 482202474 w 207"/>
                <a:gd name="T3" fmla="*/ 0 h 207"/>
                <a:gd name="T4" fmla="*/ 0 w 207"/>
                <a:gd name="T5" fmla="*/ 482202474 h 207"/>
                <a:gd name="T6" fmla="*/ 76915384 w 207"/>
                <a:gd name="T7" fmla="*/ 612368160 h 207"/>
                <a:gd name="T8" fmla="*/ 612368160 w 207"/>
                <a:gd name="T9" fmla="*/ 76915384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w="9525">
              <a:solidFill>
                <a:srgbClr val="C00000"/>
              </a:solidFill>
              <a:round/>
            </a:ln>
          </p:spPr>
          <p:txBody>
            <a:bodyPr/>
            <a:lstStyle/>
            <a:p>
              <a:endParaRPr lang="zh-CN" altLang="en-US">
                <a:solidFill>
                  <a:schemeClr val="bg1">
                    <a:lumMod val="50000"/>
                  </a:schemeClr>
                </a:solidFill>
              </a:endParaRPr>
            </a:p>
          </p:txBody>
        </p:sp>
        <p:sp>
          <p:nvSpPr>
            <p:cNvPr id="19" name="Freeform 11"/>
            <p:cNvSpPr/>
            <p:nvPr/>
          </p:nvSpPr>
          <p:spPr bwMode="auto">
            <a:xfrm>
              <a:off x="2075273" y="3936217"/>
              <a:ext cx="427460" cy="189006"/>
            </a:xfrm>
            <a:custGeom>
              <a:avLst/>
              <a:gdLst>
                <a:gd name="T0" fmla="*/ 736782466 w 248"/>
                <a:gd name="T1" fmla="*/ 129902106 h 110"/>
                <a:gd name="T2" fmla="*/ 659539755 w 248"/>
                <a:gd name="T3" fmla="*/ 0 h 110"/>
                <a:gd name="T4" fmla="*/ 0 w 248"/>
                <a:gd name="T5" fmla="*/ 174187930 h 110"/>
                <a:gd name="T6" fmla="*/ 0 w 248"/>
                <a:gd name="T7" fmla="*/ 324756982 h 110"/>
                <a:gd name="T8" fmla="*/ 736782466 w 248"/>
                <a:gd name="T9" fmla="*/ 12990210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w="9525">
              <a:solidFill>
                <a:srgbClr val="C00000"/>
              </a:solidFill>
              <a:round/>
            </a:ln>
          </p:spPr>
          <p:txBody>
            <a:bodyPr/>
            <a:lstStyle/>
            <a:p>
              <a:endParaRPr lang="zh-CN" altLang="en-US">
                <a:solidFill>
                  <a:schemeClr val="bg1">
                    <a:lumMod val="50000"/>
                  </a:schemeClr>
                </a:solidFill>
              </a:endParaRPr>
            </a:p>
          </p:txBody>
        </p:sp>
        <p:sp>
          <p:nvSpPr>
            <p:cNvPr id="20" name="Freeform 12"/>
            <p:cNvSpPr/>
            <p:nvPr/>
          </p:nvSpPr>
          <p:spPr bwMode="auto">
            <a:xfrm>
              <a:off x="1605927" y="3936352"/>
              <a:ext cx="425537" cy="188871"/>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solidFill>
                <a:srgbClr val="C00000"/>
              </a:solidFill>
            </a:ln>
          </p:spPr>
          <p:txBody>
            <a:bodyPr/>
            <a:lstStyle/>
            <a:p>
              <a:pPr defTabSz="685800">
                <a:defRPr/>
              </a:pPr>
              <a:endParaRPr lang="id-ID">
                <a:solidFill>
                  <a:schemeClr val="bg1">
                    <a:lumMod val="50000"/>
                  </a:schemeClr>
                </a:solidFill>
                <a:latin typeface="+mn-lt"/>
                <a:ea typeface="+mn-ea"/>
              </a:endParaRPr>
            </a:p>
          </p:txBody>
        </p:sp>
        <p:sp>
          <p:nvSpPr>
            <p:cNvPr id="21" name="Freeform 13"/>
            <p:cNvSpPr/>
            <p:nvPr/>
          </p:nvSpPr>
          <p:spPr bwMode="auto">
            <a:xfrm>
              <a:off x="1256605" y="3633206"/>
              <a:ext cx="354879" cy="355522"/>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solidFill>
                <a:srgbClr val="C00000"/>
              </a:solidFill>
            </a:ln>
          </p:spPr>
          <p:txBody>
            <a:bodyPr/>
            <a:lstStyle/>
            <a:p>
              <a:pPr defTabSz="685800">
                <a:defRPr/>
              </a:pPr>
              <a:endParaRPr lang="id-ID">
                <a:solidFill>
                  <a:schemeClr val="bg1">
                    <a:lumMod val="50000"/>
                  </a:schemeClr>
                </a:solidFill>
                <a:latin typeface="+mn-lt"/>
                <a:ea typeface="+mn-ea"/>
              </a:endParaRPr>
            </a:p>
          </p:txBody>
        </p:sp>
        <p:sp>
          <p:nvSpPr>
            <p:cNvPr id="22" name="Freeform 14"/>
            <p:cNvSpPr/>
            <p:nvPr/>
          </p:nvSpPr>
          <p:spPr bwMode="auto">
            <a:xfrm>
              <a:off x="1119258" y="3213405"/>
              <a:ext cx="191333" cy="426943"/>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solidFill>
                <a:srgbClr val="C00000"/>
              </a:solidFill>
            </a:ln>
          </p:spPr>
          <p:txBody>
            <a:bodyPr/>
            <a:lstStyle/>
            <a:p>
              <a:pPr defTabSz="685800">
                <a:defRPr/>
              </a:pPr>
              <a:endParaRPr lang="id-ID">
                <a:solidFill>
                  <a:schemeClr val="bg1">
                    <a:lumMod val="50000"/>
                  </a:schemeClr>
                </a:solidFill>
                <a:latin typeface="+mn-lt"/>
                <a:ea typeface="+mn-ea"/>
              </a:endParaRPr>
            </a:p>
          </p:txBody>
        </p:sp>
        <p:sp>
          <p:nvSpPr>
            <p:cNvPr id="23" name="Freeform 15"/>
            <p:cNvSpPr/>
            <p:nvPr/>
          </p:nvSpPr>
          <p:spPr bwMode="auto">
            <a:xfrm>
              <a:off x="1119258" y="2743609"/>
              <a:ext cx="191333" cy="425356"/>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solidFill>
                <a:srgbClr val="C00000"/>
              </a:solidFill>
            </a:ln>
          </p:spPr>
          <p:txBody>
            <a:bodyPr/>
            <a:lstStyle/>
            <a:p>
              <a:pPr defTabSz="685800">
                <a:defRPr/>
              </a:pPr>
              <a:endParaRPr lang="id-ID">
                <a:solidFill>
                  <a:schemeClr val="bg1">
                    <a:lumMod val="50000"/>
                  </a:schemeClr>
                </a:solidFill>
                <a:latin typeface="+mn-lt"/>
                <a:ea typeface="+mn-ea"/>
              </a:endParaRPr>
            </a:p>
          </p:txBody>
        </p:sp>
        <p:sp>
          <p:nvSpPr>
            <p:cNvPr id="24" name="Freeform 16"/>
            <p:cNvSpPr/>
            <p:nvPr/>
          </p:nvSpPr>
          <p:spPr bwMode="auto">
            <a:xfrm>
              <a:off x="1256605" y="2394436"/>
              <a:ext cx="354879" cy="354728"/>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solidFill>
                <a:srgbClr val="C00000"/>
              </a:solidFill>
            </a:ln>
          </p:spPr>
          <p:txBody>
            <a:bodyPr/>
            <a:lstStyle/>
            <a:p>
              <a:pPr defTabSz="685800">
                <a:defRPr/>
              </a:pPr>
              <a:endParaRPr lang="id-ID">
                <a:solidFill>
                  <a:schemeClr val="bg1">
                    <a:lumMod val="50000"/>
                  </a:schemeClr>
                </a:solidFill>
                <a:latin typeface="+mn-lt"/>
                <a:ea typeface="+mn-ea"/>
              </a:endParaRPr>
            </a:p>
          </p:txBody>
        </p:sp>
        <p:sp>
          <p:nvSpPr>
            <p:cNvPr id="25" name="Freeform 17"/>
            <p:cNvSpPr/>
            <p:nvPr/>
          </p:nvSpPr>
          <p:spPr bwMode="auto">
            <a:xfrm>
              <a:off x="1605927" y="2257147"/>
              <a:ext cx="425537" cy="191252"/>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solidFill>
                <a:srgbClr val="C00000"/>
              </a:solidFill>
            </a:ln>
          </p:spPr>
          <p:txBody>
            <a:bodyPr/>
            <a:lstStyle/>
            <a:p>
              <a:pPr defTabSz="685800">
                <a:defRPr/>
              </a:pPr>
              <a:endParaRPr lang="id-ID">
                <a:solidFill>
                  <a:schemeClr val="bg1">
                    <a:lumMod val="50000"/>
                  </a:schemeClr>
                </a:solidFill>
                <a:latin typeface="+mn-lt"/>
                <a:ea typeface="+mn-ea"/>
              </a:endParaRPr>
            </a:p>
          </p:txBody>
        </p:sp>
      </p:grpSp>
      <p:sp>
        <p:nvSpPr>
          <p:cNvPr id="26" name="Oval 5"/>
          <p:cNvSpPr>
            <a:spLocks noChangeArrowheads="1"/>
          </p:cNvSpPr>
          <p:nvPr/>
        </p:nvSpPr>
        <p:spPr bwMode="auto">
          <a:xfrm>
            <a:off x="4175577" y="1495895"/>
            <a:ext cx="1686740" cy="1687699"/>
          </a:xfrm>
          <a:prstGeom prst="ellipse">
            <a:avLst/>
          </a:prstGeom>
          <a:solidFill>
            <a:srgbClr val="DE7E19"/>
          </a:solidFill>
          <a:ln>
            <a:solidFill>
              <a:schemeClr val="accent2">
                <a:lumMod val="50000"/>
              </a:schemeClr>
            </a:solidFill>
          </a:ln>
        </p:spPr>
        <p:txBody>
          <a:bodyPr lIns="68571" tIns="34285" rIns="68571" bIns="34285"/>
          <a:lstStyle/>
          <a:p>
            <a:endParaRPr lang="id-ID">
              <a:solidFill>
                <a:schemeClr val="bg1">
                  <a:lumMod val="50000"/>
                </a:schemeClr>
              </a:solidFill>
            </a:endParaRPr>
          </a:p>
        </p:txBody>
      </p:sp>
      <p:grpSp>
        <p:nvGrpSpPr>
          <p:cNvPr id="27" name="Group 38"/>
          <p:cNvGrpSpPr/>
          <p:nvPr/>
        </p:nvGrpSpPr>
        <p:grpSpPr bwMode="auto">
          <a:xfrm>
            <a:off x="3983168" y="1303476"/>
            <a:ext cx="2070369" cy="2071346"/>
            <a:chOff x="3800237" y="2257147"/>
            <a:chExt cx="1868076" cy="1868076"/>
          </a:xfrm>
          <a:solidFill>
            <a:srgbClr val="DE7E19"/>
          </a:solidFill>
        </p:grpSpPr>
        <p:sp>
          <p:nvSpPr>
            <p:cNvPr id="28" name="Freeform 6"/>
            <p:cNvSpPr/>
            <p:nvPr/>
          </p:nvSpPr>
          <p:spPr bwMode="auto">
            <a:xfrm>
              <a:off x="5176087" y="2394436"/>
              <a:ext cx="355673" cy="354728"/>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solidFill>
                <a:schemeClr val="accent2">
                  <a:lumMod val="50000"/>
                </a:schemeClr>
              </a:solidFill>
            </a:ln>
          </p:spPr>
          <p:txBody>
            <a:bodyPr/>
            <a:lstStyle/>
            <a:p>
              <a:pPr defTabSz="685800">
                <a:defRPr/>
              </a:pPr>
              <a:endParaRPr lang="id-ID">
                <a:solidFill>
                  <a:schemeClr val="bg1">
                    <a:lumMod val="50000"/>
                  </a:schemeClr>
                </a:solidFill>
                <a:latin typeface="+mn-lt"/>
                <a:ea typeface="+mn-ea"/>
              </a:endParaRPr>
            </a:p>
          </p:txBody>
        </p:sp>
        <p:sp>
          <p:nvSpPr>
            <p:cNvPr id="29" name="Freeform 7"/>
            <p:cNvSpPr/>
            <p:nvPr/>
          </p:nvSpPr>
          <p:spPr bwMode="auto">
            <a:xfrm>
              <a:off x="4756107" y="2257147"/>
              <a:ext cx="427919" cy="191252"/>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solidFill>
                <a:schemeClr val="accent2">
                  <a:lumMod val="50000"/>
                </a:schemeClr>
              </a:solidFill>
            </a:ln>
          </p:spPr>
          <p:txBody>
            <a:bodyPr/>
            <a:lstStyle/>
            <a:p>
              <a:pPr defTabSz="685800">
                <a:defRPr/>
              </a:pPr>
              <a:endParaRPr lang="id-ID">
                <a:solidFill>
                  <a:schemeClr val="bg1">
                    <a:lumMod val="50000"/>
                  </a:schemeClr>
                </a:solidFill>
                <a:latin typeface="+mn-lt"/>
                <a:ea typeface="+mn-ea"/>
              </a:endParaRPr>
            </a:p>
          </p:txBody>
        </p:sp>
        <p:sp>
          <p:nvSpPr>
            <p:cNvPr id="30" name="Freeform 8"/>
            <p:cNvSpPr/>
            <p:nvPr/>
          </p:nvSpPr>
          <p:spPr bwMode="auto">
            <a:xfrm>
              <a:off x="5476980" y="2743609"/>
              <a:ext cx="191333" cy="425356"/>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solidFill>
                <a:schemeClr val="accent2">
                  <a:lumMod val="50000"/>
                </a:schemeClr>
              </a:solidFill>
            </a:ln>
          </p:spPr>
          <p:txBody>
            <a:bodyPr/>
            <a:lstStyle/>
            <a:p>
              <a:pPr defTabSz="685800">
                <a:defRPr/>
              </a:pPr>
              <a:endParaRPr lang="id-ID">
                <a:solidFill>
                  <a:schemeClr val="bg1">
                    <a:lumMod val="50000"/>
                  </a:schemeClr>
                </a:solidFill>
                <a:latin typeface="+mn-lt"/>
                <a:ea typeface="+mn-ea"/>
              </a:endParaRPr>
            </a:p>
          </p:txBody>
        </p:sp>
        <p:sp>
          <p:nvSpPr>
            <p:cNvPr id="31" name="Freeform 9"/>
            <p:cNvSpPr/>
            <p:nvPr/>
          </p:nvSpPr>
          <p:spPr bwMode="auto">
            <a:xfrm>
              <a:off x="5476980" y="3213405"/>
              <a:ext cx="191333" cy="426943"/>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solidFill>
                <a:schemeClr val="accent2">
                  <a:lumMod val="50000"/>
                </a:schemeClr>
              </a:solidFill>
            </a:ln>
          </p:spPr>
          <p:txBody>
            <a:bodyPr/>
            <a:lstStyle/>
            <a:p>
              <a:pPr defTabSz="685800">
                <a:defRPr/>
              </a:pPr>
              <a:endParaRPr lang="id-ID">
                <a:solidFill>
                  <a:schemeClr val="bg1">
                    <a:lumMod val="50000"/>
                  </a:schemeClr>
                </a:solidFill>
                <a:latin typeface="+mn-lt"/>
                <a:ea typeface="+mn-ea"/>
              </a:endParaRPr>
            </a:p>
          </p:txBody>
        </p:sp>
        <p:sp>
          <p:nvSpPr>
            <p:cNvPr id="32" name="Freeform 10"/>
            <p:cNvSpPr/>
            <p:nvPr/>
          </p:nvSpPr>
          <p:spPr bwMode="auto">
            <a:xfrm>
              <a:off x="5176087" y="3633206"/>
              <a:ext cx="355673" cy="355522"/>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solidFill>
                <a:schemeClr val="accent2">
                  <a:lumMod val="50000"/>
                </a:schemeClr>
              </a:solidFill>
            </a:ln>
          </p:spPr>
          <p:txBody>
            <a:bodyPr/>
            <a:lstStyle/>
            <a:p>
              <a:pPr defTabSz="685800">
                <a:defRPr/>
              </a:pPr>
              <a:endParaRPr lang="id-ID">
                <a:solidFill>
                  <a:schemeClr val="bg1">
                    <a:lumMod val="50000"/>
                  </a:schemeClr>
                </a:solidFill>
                <a:latin typeface="+mn-lt"/>
                <a:ea typeface="+mn-ea"/>
              </a:endParaRPr>
            </a:p>
          </p:txBody>
        </p:sp>
        <p:sp>
          <p:nvSpPr>
            <p:cNvPr id="33" name="Freeform 11"/>
            <p:cNvSpPr/>
            <p:nvPr/>
          </p:nvSpPr>
          <p:spPr bwMode="auto">
            <a:xfrm>
              <a:off x="4756107" y="3936352"/>
              <a:ext cx="427919" cy="188871"/>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solidFill>
                <a:schemeClr val="accent2">
                  <a:lumMod val="50000"/>
                </a:schemeClr>
              </a:solidFill>
            </a:ln>
          </p:spPr>
          <p:txBody>
            <a:bodyPr/>
            <a:lstStyle/>
            <a:p>
              <a:pPr defTabSz="685800">
                <a:defRPr/>
              </a:pPr>
              <a:endParaRPr lang="id-ID">
                <a:solidFill>
                  <a:schemeClr val="bg1">
                    <a:lumMod val="50000"/>
                  </a:schemeClr>
                </a:solidFill>
                <a:latin typeface="+mn-lt"/>
                <a:ea typeface="+mn-ea"/>
              </a:endParaRPr>
            </a:p>
          </p:txBody>
        </p:sp>
        <p:sp>
          <p:nvSpPr>
            <p:cNvPr id="34" name="Freeform 12"/>
            <p:cNvSpPr/>
            <p:nvPr/>
          </p:nvSpPr>
          <p:spPr bwMode="auto">
            <a:xfrm>
              <a:off x="4286906" y="3936352"/>
              <a:ext cx="425537" cy="188871"/>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solidFill>
                <a:schemeClr val="accent2">
                  <a:lumMod val="50000"/>
                </a:schemeClr>
              </a:solidFill>
            </a:ln>
          </p:spPr>
          <p:txBody>
            <a:bodyPr/>
            <a:lstStyle/>
            <a:p>
              <a:pPr defTabSz="685800">
                <a:defRPr/>
              </a:pPr>
              <a:endParaRPr lang="id-ID">
                <a:solidFill>
                  <a:schemeClr val="bg1">
                    <a:lumMod val="50000"/>
                  </a:schemeClr>
                </a:solidFill>
                <a:latin typeface="+mn-lt"/>
                <a:ea typeface="+mn-ea"/>
              </a:endParaRPr>
            </a:p>
          </p:txBody>
        </p:sp>
        <p:sp>
          <p:nvSpPr>
            <p:cNvPr id="35" name="Freeform 13"/>
            <p:cNvSpPr/>
            <p:nvPr/>
          </p:nvSpPr>
          <p:spPr bwMode="auto">
            <a:xfrm>
              <a:off x="3937584" y="3633206"/>
              <a:ext cx="354879" cy="355522"/>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solidFill>
                <a:schemeClr val="accent2">
                  <a:lumMod val="50000"/>
                </a:schemeClr>
              </a:solidFill>
            </a:ln>
          </p:spPr>
          <p:txBody>
            <a:bodyPr/>
            <a:lstStyle/>
            <a:p>
              <a:pPr defTabSz="685800">
                <a:defRPr/>
              </a:pPr>
              <a:endParaRPr lang="id-ID">
                <a:solidFill>
                  <a:schemeClr val="bg1">
                    <a:lumMod val="50000"/>
                  </a:schemeClr>
                </a:solidFill>
                <a:latin typeface="+mn-lt"/>
                <a:ea typeface="+mn-ea"/>
              </a:endParaRPr>
            </a:p>
          </p:txBody>
        </p:sp>
        <p:sp>
          <p:nvSpPr>
            <p:cNvPr id="36" name="Freeform 14"/>
            <p:cNvSpPr/>
            <p:nvPr/>
          </p:nvSpPr>
          <p:spPr bwMode="auto">
            <a:xfrm>
              <a:off x="3800237" y="3213405"/>
              <a:ext cx="191333" cy="426943"/>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solidFill>
                <a:schemeClr val="accent2">
                  <a:lumMod val="50000"/>
                </a:schemeClr>
              </a:solidFill>
            </a:ln>
          </p:spPr>
          <p:txBody>
            <a:bodyPr/>
            <a:lstStyle/>
            <a:p>
              <a:pPr defTabSz="685800">
                <a:defRPr/>
              </a:pPr>
              <a:endParaRPr lang="id-ID">
                <a:solidFill>
                  <a:schemeClr val="bg1">
                    <a:lumMod val="50000"/>
                  </a:schemeClr>
                </a:solidFill>
                <a:latin typeface="+mn-lt"/>
                <a:ea typeface="+mn-ea"/>
              </a:endParaRPr>
            </a:p>
          </p:txBody>
        </p:sp>
        <p:sp>
          <p:nvSpPr>
            <p:cNvPr id="37" name="Freeform 15"/>
            <p:cNvSpPr/>
            <p:nvPr/>
          </p:nvSpPr>
          <p:spPr bwMode="auto">
            <a:xfrm>
              <a:off x="3800237" y="2743609"/>
              <a:ext cx="191333" cy="425356"/>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solidFill>
                <a:schemeClr val="accent2">
                  <a:lumMod val="50000"/>
                </a:schemeClr>
              </a:solidFill>
            </a:ln>
          </p:spPr>
          <p:txBody>
            <a:bodyPr/>
            <a:lstStyle/>
            <a:p>
              <a:pPr defTabSz="685800">
                <a:defRPr/>
              </a:pPr>
              <a:endParaRPr lang="id-ID">
                <a:solidFill>
                  <a:schemeClr val="bg1">
                    <a:lumMod val="50000"/>
                  </a:schemeClr>
                </a:solidFill>
                <a:latin typeface="+mn-lt"/>
                <a:ea typeface="+mn-ea"/>
              </a:endParaRPr>
            </a:p>
          </p:txBody>
        </p:sp>
        <p:sp>
          <p:nvSpPr>
            <p:cNvPr id="38" name="Freeform 16"/>
            <p:cNvSpPr/>
            <p:nvPr/>
          </p:nvSpPr>
          <p:spPr bwMode="auto">
            <a:xfrm>
              <a:off x="3937584" y="2394436"/>
              <a:ext cx="354879" cy="354728"/>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solidFill>
                <a:schemeClr val="accent2">
                  <a:lumMod val="50000"/>
                </a:schemeClr>
              </a:solidFill>
            </a:ln>
          </p:spPr>
          <p:txBody>
            <a:bodyPr/>
            <a:lstStyle/>
            <a:p>
              <a:pPr defTabSz="685800">
                <a:defRPr/>
              </a:pPr>
              <a:endParaRPr lang="id-ID">
                <a:solidFill>
                  <a:schemeClr val="bg1">
                    <a:lumMod val="50000"/>
                  </a:schemeClr>
                </a:solidFill>
                <a:latin typeface="+mn-lt"/>
                <a:ea typeface="+mn-ea"/>
              </a:endParaRPr>
            </a:p>
          </p:txBody>
        </p:sp>
        <p:sp>
          <p:nvSpPr>
            <p:cNvPr id="39" name="Freeform 17"/>
            <p:cNvSpPr/>
            <p:nvPr/>
          </p:nvSpPr>
          <p:spPr bwMode="auto">
            <a:xfrm>
              <a:off x="4286906" y="2257147"/>
              <a:ext cx="425537" cy="191252"/>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solidFill>
                <a:schemeClr val="accent2">
                  <a:lumMod val="50000"/>
                </a:schemeClr>
              </a:solidFill>
            </a:ln>
          </p:spPr>
          <p:txBody>
            <a:bodyPr/>
            <a:lstStyle/>
            <a:p>
              <a:pPr defTabSz="685800">
                <a:defRPr/>
              </a:pPr>
              <a:endParaRPr lang="id-ID">
                <a:solidFill>
                  <a:schemeClr val="bg1">
                    <a:lumMod val="50000"/>
                  </a:schemeClr>
                </a:solidFill>
                <a:latin typeface="+mn-lt"/>
                <a:ea typeface="+mn-ea"/>
              </a:endParaRPr>
            </a:p>
          </p:txBody>
        </p:sp>
      </p:grpSp>
      <p:sp>
        <p:nvSpPr>
          <p:cNvPr id="40" name="Oval 5"/>
          <p:cNvSpPr>
            <a:spLocks noChangeArrowheads="1"/>
          </p:cNvSpPr>
          <p:nvPr/>
        </p:nvSpPr>
        <p:spPr bwMode="auto">
          <a:xfrm>
            <a:off x="6409053" y="1495895"/>
            <a:ext cx="1686740" cy="1687699"/>
          </a:xfrm>
          <a:prstGeom prst="ellipse">
            <a:avLst/>
          </a:prstGeom>
          <a:solidFill>
            <a:srgbClr val="FFBE52"/>
          </a:solidFill>
          <a:ln>
            <a:solidFill>
              <a:srgbClr val="C00000"/>
            </a:solidFill>
          </a:ln>
        </p:spPr>
        <p:txBody>
          <a:bodyPr lIns="68571" tIns="34285" rIns="68571" bIns="34285"/>
          <a:lstStyle/>
          <a:p>
            <a:endParaRPr lang="id-ID">
              <a:solidFill>
                <a:schemeClr val="bg1">
                  <a:lumMod val="50000"/>
                </a:schemeClr>
              </a:solidFill>
            </a:endParaRPr>
          </a:p>
        </p:txBody>
      </p:sp>
      <p:grpSp>
        <p:nvGrpSpPr>
          <p:cNvPr id="41" name="Group 61"/>
          <p:cNvGrpSpPr/>
          <p:nvPr/>
        </p:nvGrpSpPr>
        <p:grpSpPr bwMode="auto">
          <a:xfrm>
            <a:off x="6216644" y="1303476"/>
            <a:ext cx="2070369" cy="2071346"/>
            <a:chOff x="6546413" y="2257147"/>
            <a:chExt cx="1868076" cy="1868076"/>
          </a:xfrm>
          <a:solidFill>
            <a:srgbClr val="FFBE52"/>
          </a:solidFill>
        </p:grpSpPr>
        <p:sp>
          <p:nvSpPr>
            <p:cNvPr id="42" name="Freeform 6"/>
            <p:cNvSpPr/>
            <p:nvPr/>
          </p:nvSpPr>
          <p:spPr bwMode="auto">
            <a:xfrm>
              <a:off x="7922196" y="2394505"/>
              <a:ext cx="356034" cy="354935"/>
            </a:xfrm>
            <a:custGeom>
              <a:avLst/>
              <a:gdLst>
                <a:gd name="T0" fmla="*/ 612368160 w 207"/>
                <a:gd name="T1" fmla="*/ 537330238 h 206"/>
                <a:gd name="T2" fmla="*/ 76915384 w 207"/>
                <a:gd name="T3" fmla="*/ 0 h 206"/>
                <a:gd name="T4" fmla="*/ 0 w 207"/>
                <a:gd name="T5" fmla="*/ 130621249 h 206"/>
                <a:gd name="T6" fmla="*/ 482202474 w 207"/>
                <a:gd name="T7" fmla="*/ 611547836 h 206"/>
                <a:gd name="T8" fmla="*/ 612368160 w 207"/>
                <a:gd name="T9" fmla="*/ 537330238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w="9525">
              <a:solidFill>
                <a:srgbClr val="C00000"/>
              </a:solidFill>
              <a:round/>
            </a:ln>
          </p:spPr>
          <p:txBody>
            <a:bodyPr/>
            <a:lstStyle/>
            <a:p>
              <a:endParaRPr lang="zh-CN" altLang="en-US">
                <a:solidFill>
                  <a:schemeClr val="bg1">
                    <a:lumMod val="50000"/>
                  </a:schemeClr>
                </a:solidFill>
              </a:endParaRPr>
            </a:p>
          </p:txBody>
        </p:sp>
        <p:sp>
          <p:nvSpPr>
            <p:cNvPr id="43" name="Freeform 7"/>
            <p:cNvSpPr/>
            <p:nvPr/>
          </p:nvSpPr>
          <p:spPr bwMode="auto">
            <a:xfrm>
              <a:off x="7502428" y="2257147"/>
              <a:ext cx="427460" cy="191203"/>
            </a:xfrm>
            <a:custGeom>
              <a:avLst/>
              <a:gdLst>
                <a:gd name="T0" fmla="*/ 0 w 248"/>
                <a:gd name="T1" fmla="*/ 0 h 111"/>
                <a:gd name="T2" fmla="*/ 0 w 248"/>
                <a:gd name="T3" fmla="*/ 151325978 h 111"/>
                <a:gd name="T4" fmla="*/ 659539755 w 248"/>
                <a:gd name="T5" fmla="*/ 329356642 h 111"/>
                <a:gd name="T6" fmla="*/ 736782466 w 248"/>
                <a:gd name="T7" fmla="*/ 198801166 h 111"/>
                <a:gd name="T8" fmla="*/ 0 w 248"/>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w="9525">
              <a:solidFill>
                <a:srgbClr val="C00000"/>
              </a:solidFill>
              <a:round/>
            </a:ln>
          </p:spPr>
          <p:txBody>
            <a:bodyPr/>
            <a:lstStyle/>
            <a:p>
              <a:endParaRPr lang="zh-CN" altLang="en-US">
                <a:solidFill>
                  <a:schemeClr val="bg1">
                    <a:lumMod val="50000"/>
                  </a:schemeClr>
                </a:solidFill>
              </a:endParaRPr>
            </a:p>
          </p:txBody>
        </p:sp>
        <p:sp>
          <p:nvSpPr>
            <p:cNvPr id="44" name="Freeform 8"/>
            <p:cNvSpPr/>
            <p:nvPr/>
          </p:nvSpPr>
          <p:spPr bwMode="auto">
            <a:xfrm>
              <a:off x="8223286" y="2743946"/>
              <a:ext cx="191203" cy="425262"/>
            </a:xfrm>
            <a:custGeom>
              <a:avLst/>
              <a:gdLst>
                <a:gd name="T0" fmla="*/ 133523428 w 111"/>
                <a:gd name="T1" fmla="*/ 0 h 247"/>
                <a:gd name="T2" fmla="*/ 0 w 111"/>
                <a:gd name="T3" fmla="*/ 77070559 h 247"/>
                <a:gd name="T4" fmla="*/ 178030664 w 111"/>
                <a:gd name="T5" fmla="*/ 732177201 h 247"/>
                <a:gd name="T6" fmla="*/ 329356642 w 111"/>
                <a:gd name="T7" fmla="*/ 732177201 h 247"/>
                <a:gd name="T8" fmla="*/ 133523428 w 111"/>
                <a:gd name="T9" fmla="*/ 0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w="9525">
              <a:solidFill>
                <a:srgbClr val="C00000"/>
              </a:solidFill>
              <a:round/>
            </a:ln>
          </p:spPr>
          <p:txBody>
            <a:bodyPr/>
            <a:lstStyle/>
            <a:p>
              <a:endParaRPr lang="zh-CN" altLang="en-US">
                <a:solidFill>
                  <a:schemeClr val="bg1">
                    <a:lumMod val="50000"/>
                  </a:schemeClr>
                </a:solidFill>
              </a:endParaRPr>
            </a:p>
          </p:txBody>
        </p:sp>
        <p:sp>
          <p:nvSpPr>
            <p:cNvPr id="45" name="Freeform 9"/>
            <p:cNvSpPr/>
            <p:nvPr/>
          </p:nvSpPr>
          <p:spPr bwMode="auto">
            <a:xfrm>
              <a:off x="8223286" y="3213162"/>
              <a:ext cx="191203" cy="427460"/>
            </a:xfrm>
            <a:custGeom>
              <a:avLst/>
              <a:gdLst>
                <a:gd name="T0" fmla="*/ 178030664 w 111"/>
                <a:gd name="T1" fmla="*/ 0 h 248"/>
                <a:gd name="T2" fmla="*/ 0 w 111"/>
                <a:gd name="T3" fmla="*/ 659539755 h 248"/>
                <a:gd name="T4" fmla="*/ 133523428 w 111"/>
                <a:gd name="T5" fmla="*/ 736782466 h 248"/>
                <a:gd name="T6" fmla="*/ 329356642 w 111"/>
                <a:gd name="T7" fmla="*/ 0 h 248"/>
                <a:gd name="T8" fmla="*/ 178030664 w 111"/>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w="9525">
              <a:solidFill>
                <a:srgbClr val="C00000"/>
              </a:solidFill>
              <a:round/>
            </a:ln>
          </p:spPr>
          <p:txBody>
            <a:bodyPr/>
            <a:lstStyle/>
            <a:p>
              <a:endParaRPr lang="zh-CN" altLang="en-US">
                <a:solidFill>
                  <a:schemeClr val="bg1">
                    <a:lumMod val="50000"/>
                  </a:schemeClr>
                </a:solidFill>
              </a:endParaRPr>
            </a:p>
          </p:txBody>
        </p:sp>
        <p:sp>
          <p:nvSpPr>
            <p:cNvPr id="46" name="Freeform 10"/>
            <p:cNvSpPr/>
            <p:nvPr/>
          </p:nvSpPr>
          <p:spPr bwMode="auto">
            <a:xfrm>
              <a:off x="7922196" y="3632930"/>
              <a:ext cx="356034" cy="356034"/>
            </a:xfrm>
            <a:custGeom>
              <a:avLst/>
              <a:gdLst>
                <a:gd name="T0" fmla="*/ 612368160 w 207"/>
                <a:gd name="T1" fmla="*/ 76915384 h 207"/>
                <a:gd name="T2" fmla="*/ 482202474 w 207"/>
                <a:gd name="T3" fmla="*/ 0 h 207"/>
                <a:gd name="T4" fmla="*/ 0 w 207"/>
                <a:gd name="T5" fmla="*/ 482202474 h 207"/>
                <a:gd name="T6" fmla="*/ 76915384 w 207"/>
                <a:gd name="T7" fmla="*/ 612368160 h 207"/>
                <a:gd name="T8" fmla="*/ 612368160 w 207"/>
                <a:gd name="T9" fmla="*/ 76915384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w="9525">
              <a:solidFill>
                <a:srgbClr val="C00000"/>
              </a:solidFill>
              <a:round/>
            </a:ln>
          </p:spPr>
          <p:txBody>
            <a:bodyPr/>
            <a:lstStyle/>
            <a:p>
              <a:endParaRPr lang="zh-CN" altLang="en-US">
                <a:solidFill>
                  <a:schemeClr val="bg1">
                    <a:lumMod val="50000"/>
                  </a:schemeClr>
                </a:solidFill>
              </a:endParaRPr>
            </a:p>
          </p:txBody>
        </p:sp>
        <p:sp>
          <p:nvSpPr>
            <p:cNvPr id="47" name="Freeform 11"/>
            <p:cNvSpPr/>
            <p:nvPr/>
          </p:nvSpPr>
          <p:spPr bwMode="auto">
            <a:xfrm>
              <a:off x="7502428" y="3936217"/>
              <a:ext cx="427460" cy="189006"/>
            </a:xfrm>
            <a:custGeom>
              <a:avLst/>
              <a:gdLst>
                <a:gd name="T0" fmla="*/ 736782466 w 248"/>
                <a:gd name="T1" fmla="*/ 129902106 h 110"/>
                <a:gd name="T2" fmla="*/ 659539755 w 248"/>
                <a:gd name="T3" fmla="*/ 0 h 110"/>
                <a:gd name="T4" fmla="*/ 0 w 248"/>
                <a:gd name="T5" fmla="*/ 174187930 h 110"/>
                <a:gd name="T6" fmla="*/ 0 w 248"/>
                <a:gd name="T7" fmla="*/ 324756982 h 110"/>
                <a:gd name="T8" fmla="*/ 736782466 w 248"/>
                <a:gd name="T9" fmla="*/ 12990210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w="9525">
              <a:solidFill>
                <a:srgbClr val="C00000"/>
              </a:solidFill>
              <a:round/>
            </a:ln>
          </p:spPr>
          <p:txBody>
            <a:bodyPr/>
            <a:lstStyle/>
            <a:p>
              <a:endParaRPr lang="zh-CN" altLang="en-US">
                <a:solidFill>
                  <a:schemeClr val="bg1">
                    <a:lumMod val="50000"/>
                  </a:schemeClr>
                </a:solidFill>
              </a:endParaRPr>
            </a:p>
          </p:txBody>
        </p:sp>
        <p:sp>
          <p:nvSpPr>
            <p:cNvPr id="48" name="Freeform 12"/>
            <p:cNvSpPr/>
            <p:nvPr/>
          </p:nvSpPr>
          <p:spPr bwMode="auto">
            <a:xfrm>
              <a:off x="7033212" y="3936217"/>
              <a:ext cx="425262" cy="189006"/>
            </a:xfrm>
            <a:custGeom>
              <a:avLst/>
              <a:gdLst>
                <a:gd name="T0" fmla="*/ 0 w 247"/>
                <a:gd name="T1" fmla="*/ 129902106 h 110"/>
                <a:gd name="T2" fmla="*/ 732177201 w 247"/>
                <a:gd name="T3" fmla="*/ 324756982 h 110"/>
                <a:gd name="T4" fmla="*/ 732177201 w 247"/>
                <a:gd name="T5" fmla="*/ 174187930 h 110"/>
                <a:gd name="T6" fmla="*/ 77070559 w 247"/>
                <a:gd name="T7" fmla="*/ 0 h 110"/>
                <a:gd name="T8" fmla="*/ 0 w 247"/>
                <a:gd name="T9" fmla="*/ 12990210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w="9525">
              <a:solidFill>
                <a:srgbClr val="C00000"/>
              </a:solidFill>
              <a:round/>
            </a:ln>
          </p:spPr>
          <p:txBody>
            <a:bodyPr/>
            <a:lstStyle/>
            <a:p>
              <a:endParaRPr lang="zh-CN" altLang="en-US">
                <a:solidFill>
                  <a:schemeClr val="bg1">
                    <a:lumMod val="50000"/>
                  </a:schemeClr>
                </a:solidFill>
              </a:endParaRPr>
            </a:p>
          </p:txBody>
        </p:sp>
        <p:sp>
          <p:nvSpPr>
            <p:cNvPr id="49" name="Freeform 13"/>
            <p:cNvSpPr/>
            <p:nvPr/>
          </p:nvSpPr>
          <p:spPr bwMode="auto">
            <a:xfrm>
              <a:off x="6683771" y="3632930"/>
              <a:ext cx="354935" cy="356034"/>
            </a:xfrm>
            <a:custGeom>
              <a:avLst/>
              <a:gdLst>
                <a:gd name="T0" fmla="*/ 130621249 w 206"/>
                <a:gd name="T1" fmla="*/ 0 h 207"/>
                <a:gd name="T2" fmla="*/ 0 w 206"/>
                <a:gd name="T3" fmla="*/ 76915384 h 207"/>
                <a:gd name="T4" fmla="*/ 537330238 w 206"/>
                <a:gd name="T5" fmla="*/ 612368160 h 207"/>
                <a:gd name="T6" fmla="*/ 611547836 w 206"/>
                <a:gd name="T7" fmla="*/ 482202474 h 207"/>
                <a:gd name="T8" fmla="*/ 130621249 w 206"/>
                <a:gd name="T9" fmla="*/ 0 h 2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w="9525">
              <a:solidFill>
                <a:srgbClr val="C00000"/>
              </a:solidFill>
              <a:round/>
            </a:ln>
          </p:spPr>
          <p:txBody>
            <a:bodyPr/>
            <a:lstStyle/>
            <a:p>
              <a:endParaRPr lang="zh-CN" altLang="en-US">
                <a:solidFill>
                  <a:schemeClr val="bg1">
                    <a:lumMod val="50000"/>
                  </a:schemeClr>
                </a:solidFill>
              </a:endParaRPr>
            </a:p>
          </p:txBody>
        </p:sp>
        <p:sp>
          <p:nvSpPr>
            <p:cNvPr id="50" name="Freeform 14"/>
            <p:cNvSpPr/>
            <p:nvPr/>
          </p:nvSpPr>
          <p:spPr bwMode="auto">
            <a:xfrm>
              <a:off x="6546413" y="3213162"/>
              <a:ext cx="191203" cy="427460"/>
            </a:xfrm>
            <a:custGeom>
              <a:avLst/>
              <a:gdLst>
                <a:gd name="T0" fmla="*/ 0 w 111"/>
                <a:gd name="T1" fmla="*/ 0 h 248"/>
                <a:gd name="T2" fmla="*/ 198801166 w 111"/>
                <a:gd name="T3" fmla="*/ 736782466 h 248"/>
                <a:gd name="T4" fmla="*/ 329356642 w 111"/>
                <a:gd name="T5" fmla="*/ 659539755 h 248"/>
                <a:gd name="T6" fmla="*/ 151325978 w 111"/>
                <a:gd name="T7" fmla="*/ 0 h 248"/>
                <a:gd name="T8" fmla="*/ 0 w 111"/>
                <a:gd name="T9" fmla="*/ 0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w="9525">
              <a:solidFill>
                <a:srgbClr val="C00000"/>
              </a:solidFill>
              <a:round/>
            </a:ln>
          </p:spPr>
          <p:txBody>
            <a:bodyPr/>
            <a:lstStyle/>
            <a:p>
              <a:endParaRPr lang="zh-CN" altLang="en-US">
                <a:solidFill>
                  <a:schemeClr val="bg1">
                    <a:lumMod val="50000"/>
                  </a:schemeClr>
                </a:solidFill>
              </a:endParaRPr>
            </a:p>
          </p:txBody>
        </p:sp>
        <p:sp>
          <p:nvSpPr>
            <p:cNvPr id="51" name="Freeform 15"/>
            <p:cNvSpPr/>
            <p:nvPr/>
          </p:nvSpPr>
          <p:spPr bwMode="auto">
            <a:xfrm>
              <a:off x="6546413" y="2743946"/>
              <a:ext cx="191203" cy="425262"/>
            </a:xfrm>
            <a:custGeom>
              <a:avLst/>
              <a:gdLst>
                <a:gd name="T0" fmla="*/ 151325978 w 111"/>
                <a:gd name="T1" fmla="*/ 732177201 h 247"/>
                <a:gd name="T2" fmla="*/ 329356642 w 111"/>
                <a:gd name="T3" fmla="*/ 77070559 h 247"/>
                <a:gd name="T4" fmla="*/ 198801166 w 111"/>
                <a:gd name="T5" fmla="*/ 0 h 247"/>
                <a:gd name="T6" fmla="*/ 0 w 111"/>
                <a:gd name="T7" fmla="*/ 732177201 h 247"/>
                <a:gd name="T8" fmla="*/ 151325978 w 111"/>
                <a:gd name="T9" fmla="*/ 732177201 h 2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w="9525">
              <a:solidFill>
                <a:srgbClr val="C00000"/>
              </a:solidFill>
              <a:round/>
            </a:ln>
          </p:spPr>
          <p:txBody>
            <a:bodyPr/>
            <a:lstStyle/>
            <a:p>
              <a:endParaRPr lang="zh-CN" altLang="en-US">
                <a:solidFill>
                  <a:schemeClr val="bg1">
                    <a:lumMod val="50000"/>
                  </a:schemeClr>
                </a:solidFill>
              </a:endParaRPr>
            </a:p>
          </p:txBody>
        </p:sp>
        <p:sp>
          <p:nvSpPr>
            <p:cNvPr id="52" name="Freeform 16"/>
            <p:cNvSpPr/>
            <p:nvPr/>
          </p:nvSpPr>
          <p:spPr bwMode="auto">
            <a:xfrm>
              <a:off x="6683771" y="2394505"/>
              <a:ext cx="354935" cy="354935"/>
            </a:xfrm>
            <a:custGeom>
              <a:avLst/>
              <a:gdLst>
                <a:gd name="T0" fmla="*/ 0 w 206"/>
                <a:gd name="T1" fmla="*/ 537330238 h 206"/>
                <a:gd name="T2" fmla="*/ 130621249 w 206"/>
                <a:gd name="T3" fmla="*/ 611547836 h 206"/>
                <a:gd name="T4" fmla="*/ 611547836 w 206"/>
                <a:gd name="T5" fmla="*/ 130621249 h 206"/>
                <a:gd name="T6" fmla="*/ 537330238 w 206"/>
                <a:gd name="T7" fmla="*/ 0 h 206"/>
                <a:gd name="T8" fmla="*/ 0 w 206"/>
                <a:gd name="T9" fmla="*/ 537330238 h 2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w="9525">
              <a:solidFill>
                <a:srgbClr val="C00000"/>
              </a:solidFill>
              <a:round/>
            </a:ln>
          </p:spPr>
          <p:txBody>
            <a:bodyPr/>
            <a:lstStyle/>
            <a:p>
              <a:endParaRPr lang="zh-CN" altLang="en-US">
                <a:solidFill>
                  <a:schemeClr val="bg1">
                    <a:lumMod val="50000"/>
                  </a:schemeClr>
                </a:solidFill>
              </a:endParaRPr>
            </a:p>
          </p:txBody>
        </p:sp>
        <p:sp>
          <p:nvSpPr>
            <p:cNvPr id="53" name="Freeform 17"/>
            <p:cNvSpPr/>
            <p:nvPr/>
          </p:nvSpPr>
          <p:spPr bwMode="auto">
            <a:xfrm>
              <a:off x="7033212" y="2257147"/>
              <a:ext cx="425262" cy="191203"/>
            </a:xfrm>
            <a:custGeom>
              <a:avLst/>
              <a:gdLst>
                <a:gd name="T0" fmla="*/ 0 w 247"/>
                <a:gd name="T1" fmla="*/ 198801166 h 111"/>
                <a:gd name="T2" fmla="*/ 74107499 w 247"/>
                <a:gd name="T3" fmla="*/ 329356642 h 111"/>
                <a:gd name="T4" fmla="*/ 732177201 w 247"/>
                <a:gd name="T5" fmla="*/ 151325978 h 111"/>
                <a:gd name="T6" fmla="*/ 732177201 w 247"/>
                <a:gd name="T7" fmla="*/ 0 h 111"/>
                <a:gd name="T8" fmla="*/ 0 w 247"/>
                <a:gd name="T9" fmla="*/ 198801166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w="9525">
              <a:solidFill>
                <a:srgbClr val="C00000"/>
              </a:solidFill>
              <a:round/>
            </a:ln>
          </p:spPr>
          <p:txBody>
            <a:bodyPr/>
            <a:lstStyle/>
            <a:p>
              <a:endParaRPr lang="zh-CN" altLang="en-US">
                <a:solidFill>
                  <a:schemeClr val="bg1">
                    <a:lumMod val="50000"/>
                  </a:schemeClr>
                </a:solidFill>
              </a:endParaRPr>
            </a:p>
          </p:txBody>
        </p:sp>
      </p:grpSp>
      <p:sp>
        <p:nvSpPr>
          <p:cNvPr id="54" name="Oval 5"/>
          <p:cNvSpPr>
            <a:spLocks noChangeArrowheads="1"/>
          </p:cNvSpPr>
          <p:nvPr/>
        </p:nvSpPr>
        <p:spPr bwMode="auto">
          <a:xfrm>
            <a:off x="8673412" y="1495895"/>
            <a:ext cx="1686740" cy="1687699"/>
          </a:xfrm>
          <a:prstGeom prst="ellipse">
            <a:avLst/>
          </a:prstGeom>
          <a:solidFill>
            <a:srgbClr val="DE7E19"/>
          </a:solidFill>
          <a:ln>
            <a:solidFill>
              <a:schemeClr val="accent2">
                <a:lumMod val="50000"/>
              </a:schemeClr>
            </a:solidFill>
          </a:ln>
        </p:spPr>
        <p:txBody>
          <a:bodyPr lIns="68571" tIns="34285" rIns="68571" bIns="34285"/>
          <a:lstStyle/>
          <a:p>
            <a:endParaRPr lang="id-ID">
              <a:solidFill>
                <a:schemeClr val="bg1">
                  <a:lumMod val="50000"/>
                </a:schemeClr>
              </a:solidFill>
            </a:endParaRPr>
          </a:p>
        </p:txBody>
      </p:sp>
      <p:grpSp>
        <p:nvGrpSpPr>
          <p:cNvPr id="55" name="Group 86"/>
          <p:cNvGrpSpPr/>
          <p:nvPr/>
        </p:nvGrpSpPr>
        <p:grpSpPr bwMode="auto">
          <a:xfrm>
            <a:off x="8481002" y="1303476"/>
            <a:ext cx="2070369" cy="2071346"/>
            <a:chOff x="9237196" y="2257147"/>
            <a:chExt cx="1868076" cy="1868076"/>
          </a:xfrm>
          <a:solidFill>
            <a:srgbClr val="DE7E19"/>
          </a:solidFill>
        </p:grpSpPr>
        <p:sp>
          <p:nvSpPr>
            <p:cNvPr id="56" name="Freeform 6"/>
            <p:cNvSpPr/>
            <p:nvPr/>
          </p:nvSpPr>
          <p:spPr bwMode="auto">
            <a:xfrm>
              <a:off x="10613046" y="2394436"/>
              <a:ext cx="355673" cy="354728"/>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grpFill/>
            <a:ln>
              <a:solidFill>
                <a:schemeClr val="accent2">
                  <a:lumMod val="50000"/>
                </a:schemeClr>
              </a:solidFill>
            </a:ln>
          </p:spPr>
          <p:txBody>
            <a:bodyPr/>
            <a:lstStyle/>
            <a:p>
              <a:pPr defTabSz="685800">
                <a:defRPr/>
              </a:pPr>
              <a:endParaRPr lang="id-ID">
                <a:solidFill>
                  <a:schemeClr val="bg1">
                    <a:lumMod val="50000"/>
                  </a:schemeClr>
                </a:solidFill>
                <a:latin typeface="+mn-lt"/>
                <a:ea typeface="+mn-ea"/>
              </a:endParaRPr>
            </a:p>
          </p:txBody>
        </p:sp>
        <p:sp>
          <p:nvSpPr>
            <p:cNvPr id="57" name="Freeform 7"/>
            <p:cNvSpPr/>
            <p:nvPr/>
          </p:nvSpPr>
          <p:spPr bwMode="auto">
            <a:xfrm>
              <a:off x="10193066" y="2257147"/>
              <a:ext cx="427919" cy="191252"/>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grpFill/>
            <a:ln>
              <a:solidFill>
                <a:schemeClr val="accent2">
                  <a:lumMod val="50000"/>
                </a:schemeClr>
              </a:solidFill>
            </a:ln>
          </p:spPr>
          <p:txBody>
            <a:bodyPr/>
            <a:lstStyle/>
            <a:p>
              <a:pPr defTabSz="685800">
                <a:defRPr/>
              </a:pPr>
              <a:endParaRPr lang="id-ID">
                <a:solidFill>
                  <a:schemeClr val="bg1">
                    <a:lumMod val="50000"/>
                  </a:schemeClr>
                </a:solidFill>
                <a:latin typeface="+mn-lt"/>
                <a:ea typeface="+mn-ea"/>
              </a:endParaRPr>
            </a:p>
          </p:txBody>
        </p:sp>
        <p:sp>
          <p:nvSpPr>
            <p:cNvPr id="58" name="Freeform 8"/>
            <p:cNvSpPr/>
            <p:nvPr/>
          </p:nvSpPr>
          <p:spPr bwMode="auto">
            <a:xfrm>
              <a:off x="10913939" y="2743609"/>
              <a:ext cx="191333" cy="425356"/>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grpFill/>
            <a:ln>
              <a:solidFill>
                <a:schemeClr val="accent2">
                  <a:lumMod val="50000"/>
                </a:schemeClr>
              </a:solidFill>
            </a:ln>
          </p:spPr>
          <p:txBody>
            <a:bodyPr/>
            <a:lstStyle/>
            <a:p>
              <a:pPr defTabSz="685800">
                <a:defRPr/>
              </a:pPr>
              <a:endParaRPr lang="id-ID">
                <a:solidFill>
                  <a:schemeClr val="bg1">
                    <a:lumMod val="50000"/>
                  </a:schemeClr>
                </a:solidFill>
                <a:latin typeface="+mn-lt"/>
                <a:ea typeface="+mn-ea"/>
              </a:endParaRPr>
            </a:p>
          </p:txBody>
        </p:sp>
        <p:sp>
          <p:nvSpPr>
            <p:cNvPr id="59" name="Freeform 9"/>
            <p:cNvSpPr/>
            <p:nvPr/>
          </p:nvSpPr>
          <p:spPr bwMode="auto">
            <a:xfrm>
              <a:off x="10913939" y="3213405"/>
              <a:ext cx="191333" cy="426943"/>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grpFill/>
            <a:ln>
              <a:solidFill>
                <a:schemeClr val="accent2">
                  <a:lumMod val="50000"/>
                </a:schemeClr>
              </a:solidFill>
            </a:ln>
          </p:spPr>
          <p:txBody>
            <a:bodyPr/>
            <a:lstStyle/>
            <a:p>
              <a:pPr defTabSz="685800">
                <a:defRPr/>
              </a:pPr>
              <a:endParaRPr lang="id-ID">
                <a:solidFill>
                  <a:schemeClr val="bg1">
                    <a:lumMod val="50000"/>
                  </a:schemeClr>
                </a:solidFill>
                <a:latin typeface="+mn-lt"/>
                <a:ea typeface="+mn-ea"/>
              </a:endParaRPr>
            </a:p>
          </p:txBody>
        </p:sp>
        <p:sp>
          <p:nvSpPr>
            <p:cNvPr id="60" name="Freeform 10"/>
            <p:cNvSpPr/>
            <p:nvPr/>
          </p:nvSpPr>
          <p:spPr bwMode="auto">
            <a:xfrm>
              <a:off x="10613046" y="3633206"/>
              <a:ext cx="355673" cy="355522"/>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grpFill/>
            <a:ln>
              <a:solidFill>
                <a:schemeClr val="accent2">
                  <a:lumMod val="50000"/>
                </a:schemeClr>
              </a:solidFill>
            </a:ln>
          </p:spPr>
          <p:txBody>
            <a:bodyPr/>
            <a:lstStyle/>
            <a:p>
              <a:pPr defTabSz="685800">
                <a:defRPr/>
              </a:pPr>
              <a:endParaRPr lang="id-ID">
                <a:solidFill>
                  <a:schemeClr val="bg1">
                    <a:lumMod val="50000"/>
                  </a:schemeClr>
                </a:solidFill>
                <a:latin typeface="+mn-lt"/>
                <a:ea typeface="+mn-ea"/>
              </a:endParaRPr>
            </a:p>
          </p:txBody>
        </p:sp>
        <p:sp>
          <p:nvSpPr>
            <p:cNvPr id="61" name="Freeform 11"/>
            <p:cNvSpPr/>
            <p:nvPr/>
          </p:nvSpPr>
          <p:spPr bwMode="auto">
            <a:xfrm>
              <a:off x="10193066" y="3936352"/>
              <a:ext cx="427919" cy="188871"/>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grpFill/>
            <a:ln>
              <a:solidFill>
                <a:schemeClr val="accent2">
                  <a:lumMod val="50000"/>
                </a:schemeClr>
              </a:solidFill>
            </a:ln>
          </p:spPr>
          <p:txBody>
            <a:bodyPr/>
            <a:lstStyle/>
            <a:p>
              <a:pPr defTabSz="685800">
                <a:defRPr/>
              </a:pPr>
              <a:endParaRPr lang="id-ID">
                <a:solidFill>
                  <a:schemeClr val="bg1">
                    <a:lumMod val="50000"/>
                  </a:schemeClr>
                </a:solidFill>
                <a:latin typeface="+mn-lt"/>
                <a:ea typeface="+mn-ea"/>
              </a:endParaRPr>
            </a:p>
          </p:txBody>
        </p:sp>
        <p:sp>
          <p:nvSpPr>
            <p:cNvPr id="62" name="Freeform 12"/>
            <p:cNvSpPr/>
            <p:nvPr/>
          </p:nvSpPr>
          <p:spPr bwMode="auto">
            <a:xfrm>
              <a:off x="9723865" y="3936352"/>
              <a:ext cx="425537" cy="188871"/>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grpFill/>
            <a:ln>
              <a:solidFill>
                <a:schemeClr val="accent2">
                  <a:lumMod val="50000"/>
                </a:schemeClr>
              </a:solidFill>
            </a:ln>
          </p:spPr>
          <p:txBody>
            <a:bodyPr/>
            <a:lstStyle/>
            <a:p>
              <a:pPr defTabSz="685800">
                <a:defRPr/>
              </a:pPr>
              <a:endParaRPr lang="id-ID">
                <a:solidFill>
                  <a:schemeClr val="bg1">
                    <a:lumMod val="50000"/>
                  </a:schemeClr>
                </a:solidFill>
                <a:latin typeface="+mn-lt"/>
                <a:ea typeface="+mn-ea"/>
              </a:endParaRPr>
            </a:p>
          </p:txBody>
        </p:sp>
        <p:sp>
          <p:nvSpPr>
            <p:cNvPr id="63" name="Freeform 13"/>
            <p:cNvSpPr/>
            <p:nvPr/>
          </p:nvSpPr>
          <p:spPr bwMode="auto">
            <a:xfrm>
              <a:off x="9374543" y="3633206"/>
              <a:ext cx="354879" cy="355522"/>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grpFill/>
            <a:ln>
              <a:solidFill>
                <a:schemeClr val="accent2">
                  <a:lumMod val="50000"/>
                </a:schemeClr>
              </a:solidFill>
            </a:ln>
          </p:spPr>
          <p:txBody>
            <a:bodyPr/>
            <a:lstStyle/>
            <a:p>
              <a:pPr defTabSz="685800">
                <a:defRPr/>
              </a:pPr>
              <a:endParaRPr lang="id-ID">
                <a:solidFill>
                  <a:schemeClr val="bg1">
                    <a:lumMod val="50000"/>
                  </a:schemeClr>
                </a:solidFill>
                <a:latin typeface="+mn-lt"/>
                <a:ea typeface="+mn-ea"/>
              </a:endParaRPr>
            </a:p>
          </p:txBody>
        </p:sp>
        <p:sp>
          <p:nvSpPr>
            <p:cNvPr id="64" name="Freeform 14"/>
            <p:cNvSpPr/>
            <p:nvPr/>
          </p:nvSpPr>
          <p:spPr bwMode="auto">
            <a:xfrm>
              <a:off x="9237196" y="3213405"/>
              <a:ext cx="191333" cy="426943"/>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grpFill/>
            <a:ln>
              <a:solidFill>
                <a:schemeClr val="accent2">
                  <a:lumMod val="50000"/>
                </a:schemeClr>
              </a:solidFill>
            </a:ln>
          </p:spPr>
          <p:txBody>
            <a:bodyPr/>
            <a:lstStyle/>
            <a:p>
              <a:pPr defTabSz="685800">
                <a:defRPr/>
              </a:pPr>
              <a:endParaRPr lang="id-ID">
                <a:solidFill>
                  <a:schemeClr val="bg1">
                    <a:lumMod val="50000"/>
                  </a:schemeClr>
                </a:solidFill>
                <a:latin typeface="+mn-lt"/>
                <a:ea typeface="+mn-ea"/>
              </a:endParaRPr>
            </a:p>
          </p:txBody>
        </p:sp>
        <p:sp>
          <p:nvSpPr>
            <p:cNvPr id="65" name="Freeform 15"/>
            <p:cNvSpPr/>
            <p:nvPr/>
          </p:nvSpPr>
          <p:spPr bwMode="auto">
            <a:xfrm>
              <a:off x="9237196" y="2743609"/>
              <a:ext cx="191333" cy="425356"/>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grpFill/>
            <a:ln>
              <a:solidFill>
                <a:schemeClr val="accent2">
                  <a:lumMod val="50000"/>
                </a:schemeClr>
              </a:solidFill>
            </a:ln>
          </p:spPr>
          <p:txBody>
            <a:bodyPr/>
            <a:lstStyle/>
            <a:p>
              <a:pPr defTabSz="685800">
                <a:defRPr/>
              </a:pPr>
              <a:endParaRPr lang="id-ID">
                <a:solidFill>
                  <a:schemeClr val="bg1">
                    <a:lumMod val="50000"/>
                  </a:schemeClr>
                </a:solidFill>
                <a:latin typeface="+mn-lt"/>
                <a:ea typeface="+mn-ea"/>
              </a:endParaRPr>
            </a:p>
          </p:txBody>
        </p:sp>
        <p:sp>
          <p:nvSpPr>
            <p:cNvPr id="66" name="Freeform 16"/>
            <p:cNvSpPr/>
            <p:nvPr/>
          </p:nvSpPr>
          <p:spPr bwMode="auto">
            <a:xfrm>
              <a:off x="9374543" y="2394436"/>
              <a:ext cx="354879" cy="354728"/>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grpFill/>
            <a:ln>
              <a:solidFill>
                <a:schemeClr val="accent2">
                  <a:lumMod val="50000"/>
                </a:schemeClr>
              </a:solidFill>
            </a:ln>
          </p:spPr>
          <p:txBody>
            <a:bodyPr/>
            <a:lstStyle/>
            <a:p>
              <a:pPr defTabSz="685800">
                <a:defRPr/>
              </a:pPr>
              <a:endParaRPr lang="id-ID">
                <a:solidFill>
                  <a:schemeClr val="bg1">
                    <a:lumMod val="50000"/>
                  </a:schemeClr>
                </a:solidFill>
                <a:latin typeface="+mn-lt"/>
                <a:ea typeface="+mn-ea"/>
              </a:endParaRPr>
            </a:p>
          </p:txBody>
        </p:sp>
        <p:sp>
          <p:nvSpPr>
            <p:cNvPr id="67" name="Freeform 17"/>
            <p:cNvSpPr/>
            <p:nvPr/>
          </p:nvSpPr>
          <p:spPr bwMode="auto">
            <a:xfrm>
              <a:off x="9723865" y="2257147"/>
              <a:ext cx="425537" cy="191252"/>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grpFill/>
            <a:ln>
              <a:solidFill>
                <a:schemeClr val="accent2">
                  <a:lumMod val="50000"/>
                </a:schemeClr>
              </a:solidFill>
            </a:ln>
          </p:spPr>
          <p:txBody>
            <a:bodyPr/>
            <a:lstStyle/>
            <a:p>
              <a:pPr defTabSz="685800">
                <a:defRPr/>
              </a:pPr>
              <a:endParaRPr lang="id-ID">
                <a:solidFill>
                  <a:schemeClr val="bg1">
                    <a:lumMod val="50000"/>
                  </a:schemeClr>
                </a:solidFill>
                <a:latin typeface="+mn-lt"/>
                <a:ea typeface="+mn-ea"/>
              </a:endParaRPr>
            </a:p>
          </p:txBody>
        </p:sp>
      </p:grpSp>
      <p:sp>
        <p:nvSpPr>
          <p:cNvPr id="72" name="AutoShape 8"/>
          <p:cNvSpPr/>
          <p:nvPr/>
        </p:nvSpPr>
        <p:spPr bwMode="auto">
          <a:xfrm>
            <a:off x="9187775" y="2017582"/>
            <a:ext cx="707427" cy="589551"/>
          </a:xfrm>
          <a:custGeom>
            <a:avLst/>
            <a:gdLst>
              <a:gd name="T0" fmla="*/ 2147483647 w 21600"/>
              <a:gd name="T1" fmla="*/ 2147483647 h 21579"/>
              <a:gd name="T2" fmla="*/ 2147483647 w 21600"/>
              <a:gd name="T3" fmla="*/ 2147483647 h 21579"/>
              <a:gd name="T4" fmla="*/ 2147483647 w 21600"/>
              <a:gd name="T5" fmla="*/ 2147483647 h 21579"/>
              <a:gd name="T6" fmla="*/ 2147483647 w 21600"/>
              <a:gd name="T7" fmla="*/ 2147483647 h 21579"/>
              <a:gd name="T8" fmla="*/ 2147483647 w 21600"/>
              <a:gd name="T9" fmla="*/ 2147483647 h 21579"/>
              <a:gd name="T10" fmla="*/ 2147483647 w 21600"/>
              <a:gd name="T11" fmla="*/ 2147483647 h 21579"/>
              <a:gd name="T12" fmla="*/ 2147483647 w 21600"/>
              <a:gd name="T13" fmla="*/ 2147483647 h 21579"/>
              <a:gd name="T14" fmla="*/ 2147483647 w 21600"/>
              <a:gd name="T15" fmla="*/ 2147483647 h 21579"/>
              <a:gd name="T16" fmla="*/ 2147483647 w 21600"/>
              <a:gd name="T17" fmla="*/ 2147483647 h 21579"/>
              <a:gd name="T18" fmla="*/ 2147483647 w 21600"/>
              <a:gd name="T19" fmla="*/ 2147483647 h 21579"/>
              <a:gd name="T20" fmla="*/ 2147483647 w 21600"/>
              <a:gd name="T21" fmla="*/ 2147483647 h 21579"/>
              <a:gd name="T22" fmla="*/ 2147483647 w 21600"/>
              <a:gd name="T23" fmla="*/ 2147483647 h 21579"/>
              <a:gd name="T24" fmla="*/ 2147483647 w 21600"/>
              <a:gd name="T25" fmla="*/ 2147483647 h 21579"/>
              <a:gd name="T26" fmla="*/ 2147483647 w 21600"/>
              <a:gd name="T27" fmla="*/ 2147483647 h 21579"/>
              <a:gd name="T28" fmla="*/ 2147483647 w 21600"/>
              <a:gd name="T29" fmla="*/ 2147483647 h 21579"/>
              <a:gd name="T30" fmla="*/ 2147483647 w 21600"/>
              <a:gd name="T31" fmla="*/ 2147483647 h 21579"/>
              <a:gd name="T32" fmla="*/ 2147483647 w 21600"/>
              <a:gd name="T33" fmla="*/ 2147483647 h 21579"/>
              <a:gd name="T34" fmla="*/ 2147483647 w 21600"/>
              <a:gd name="T35" fmla="*/ 2147483647 h 21579"/>
              <a:gd name="T36" fmla="*/ 2147483647 w 21600"/>
              <a:gd name="T37" fmla="*/ 2147483647 h 21579"/>
              <a:gd name="T38" fmla="*/ 2147483647 w 21600"/>
              <a:gd name="T39" fmla="*/ 2147483647 h 21579"/>
              <a:gd name="T40" fmla="*/ 2147483647 w 21600"/>
              <a:gd name="T41" fmla="*/ 2147483647 h 21579"/>
              <a:gd name="T42" fmla="*/ 2147483647 w 21600"/>
              <a:gd name="T43" fmla="*/ 2147483647 h 21579"/>
              <a:gd name="T44" fmla="*/ 2147483647 w 21600"/>
              <a:gd name="T45" fmla="*/ 2147483647 h 21579"/>
              <a:gd name="T46" fmla="*/ 2147483647 w 21600"/>
              <a:gd name="T47" fmla="*/ 2147483647 h 21579"/>
              <a:gd name="T48" fmla="*/ 2147483647 w 21600"/>
              <a:gd name="T49" fmla="*/ 2147483647 h 21579"/>
              <a:gd name="T50" fmla="*/ 2147483647 w 21600"/>
              <a:gd name="T51" fmla="*/ 2147483647 h 21579"/>
              <a:gd name="T52" fmla="*/ 2147483647 w 21600"/>
              <a:gd name="T53" fmla="*/ 2147483647 h 21579"/>
              <a:gd name="T54" fmla="*/ 2147483647 w 21600"/>
              <a:gd name="T55" fmla="*/ 2147483647 h 21579"/>
              <a:gd name="T56" fmla="*/ 0 w 21600"/>
              <a:gd name="T57" fmla="*/ 2147483647 h 21579"/>
              <a:gd name="T58" fmla="*/ 0 w 21600"/>
              <a:gd name="T59" fmla="*/ 2147483647 h 21579"/>
              <a:gd name="T60" fmla="*/ 2147483647 w 21600"/>
              <a:gd name="T61" fmla="*/ 2147483647 h 21579"/>
              <a:gd name="T62" fmla="*/ 2147483647 w 21600"/>
              <a:gd name="T63" fmla="*/ 2147483647 h 21579"/>
              <a:gd name="T64" fmla="*/ 2147483647 w 21600"/>
              <a:gd name="T65" fmla="*/ 2147483647 h 21579"/>
              <a:gd name="T66" fmla="*/ 2147483647 w 21600"/>
              <a:gd name="T67" fmla="*/ 2147483647 h 21579"/>
              <a:gd name="T68" fmla="*/ 2147483647 w 21600"/>
              <a:gd name="T69" fmla="*/ 2147483647 h 21579"/>
              <a:gd name="T70" fmla="*/ 2147483647 w 21600"/>
              <a:gd name="T71" fmla="*/ 2147483647 h 21579"/>
              <a:gd name="T72" fmla="*/ 2147483647 w 21600"/>
              <a:gd name="T73" fmla="*/ 0 h 21579"/>
              <a:gd name="T74" fmla="*/ 2147483647 w 21600"/>
              <a:gd name="T75" fmla="*/ 2147483647 h 21579"/>
              <a:gd name="T76" fmla="*/ 2147483647 w 21600"/>
              <a:gd name="T77" fmla="*/ 2147483647 h 21579"/>
              <a:gd name="T78" fmla="*/ 2147483647 w 21600"/>
              <a:gd name="T79" fmla="*/ 2147483647 h 21579"/>
              <a:gd name="T80" fmla="*/ 2147483647 w 21600"/>
              <a:gd name="T81" fmla="*/ 2147483647 h 21579"/>
              <a:gd name="T82" fmla="*/ 2147483647 w 21600"/>
              <a:gd name="T83" fmla="*/ 2147483647 h 21579"/>
              <a:gd name="T84" fmla="*/ 2147483647 w 21600"/>
              <a:gd name="T85" fmla="*/ 2147483647 h 21579"/>
              <a:gd name="T86" fmla="*/ 2147483647 w 21600"/>
              <a:gd name="T87" fmla="*/ 2147483647 h 21579"/>
              <a:gd name="T88" fmla="*/ 2147483647 w 21600"/>
              <a:gd name="T89" fmla="*/ 2147483647 h 21579"/>
              <a:gd name="T90" fmla="*/ 2147483647 w 21600"/>
              <a:gd name="T91" fmla="*/ 2147483647 h 21579"/>
              <a:gd name="T92" fmla="*/ 2147483647 w 21600"/>
              <a:gd name="T93" fmla="*/ 2147483647 h 21579"/>
              <a:gd name="T94" fmla="*/ 2147483647 w 21600"/>
              <a:gd name="T95" fmla="*/ 2147483647 h 21579"/>
              <a:gd name="T96" fmla="*/ 2147483647 w 21600"/>
              <a:gd name="T97" fmla="*/ 2147483647 h 21579"/>
              <a:gd name="T98" fmla="*/ 2147483647 w 21600"/>
              <a:gd name="T99" fmla="*/ 2147483647 h 21579"/>
              <a:gd name="T100" fmla="*/ 2147483647 w 21600"/>
              <a:gd name="T101" fmla="*/ 2147483647 h 21579"/>
              <a:gd name="T102" fmla="*/ 2147483647 w 21600"/>
              <a:gd name="T103" fmla="*/ 2147483647 h 21579"/>
              <a:gd name="T104" fmla="*/ 2147483647 w 21600"/>
              <a:gd name="T105" fmla="*/ 2147483647 h 21579"/>
              <a:gd name="T106" fmla="*/ 2147483647 w 21600"/>
              <a:gd name="T107" fmla="*/ 2147483647 h 215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1600" h="21579">
                <a:moveTo>
                  <a:pt x="21600" y="9391"/>
                </a:moveTo>
                <a:cubicBezTo>
                  <a:pt x="21600" y="9887"/>
                  <a:pt x="21473" y="10321"/>
                  <a:pt x="21218" y="10697"/>
                </a:cubicBezTo>
                <a:cubicBezTo>
                  <a:pt x="20963"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6"/>
                  <a:pt x="14980" y="15757"/>
                  <a:pt x="14116" y="15255"/>
                </a:cubicBezTo>
                <a:cubicBezTo>
                  <a:pt x="13254" y="14756"/>
                  <a:pt x="12363" y="14325"/>
                  <a:pt x="11450" y="13969"/>
                </a:cubicBezTo>
                <a:cubicBezTo>
                  <a:pt x="10537" y="13614"/>
                  <a:pt x="9648" y="13380"/>
                  <a:pt x="8789" y="13268"/>
                </a:cubicBezTo>
                <a:cubicBezTo>
                  <a:pt x="8453" y="13379"/>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8" y="19469"/>
                </a:cubicBezTo>
                <a:cubicBezTo>
                  <a:pt x="8737" y="19745"/>
                  <a:pt x="8997" y="20021"/>
                  <a:pt x="9271" y="20291"/>
                </a:cubicBezTo>
                <a:cubicBezTo>
                  <a:pt x="9114" y="20696"/>
                  <a:pt x="8843" y="21001"/>
                  <a:pt x="8456" y="21213"/>
                </a:cubicBezTo>
                <a:cubicBezTo>
                  <a:pt x="8069" y="21424"/>
                  <a:pt x="7655" y="21541"/>
                  <a:pt x="7212" y="21571"/>
                </a:cubicBezTo>
                <a:cubicBezTo>
                  <a:pt x="6772" y="21600"/>
                  <a:pt x="6341" y="21550"/>
                  <a:pt x="5917" y="21424"/>
                </a:cubicBezTo>
                <a:cubicBezTo>
                  <a:pt x="5496" y="21295"/>
                  <a:pt x="5163" y="21092"/>
                  <a:pt x="4923" y="20811"/>
                </a:cubicBezTo>
                <a:cubicBezTo>
                  <a:pt x="4781" y="20241"/>
                  <a:pt x="4625" y="19657"/>
                  <a:pt x="4453" y="19056"/>
                </a:cubicBezTo>
                <a:cubicBezTo>
                  <a:pt x="4282" y="18454"/>
                  <a:pt x="4140" y="17843"/>
                  <a:pt x="4032" y="17224"/>
                </a:cubicBezTo>
                <a:cubicBezTo>
                  <a:pt x="3922" y="16599"/>
                  <a:pt x="3868" y="15953"/>
                  <a:pt x="3868" y="15281"/>
                </a:cubicBezTo>
                <a:cubicBezTo>
                  <a:pt x="3868" y="14615"/>
                  <a:pt x="3961" y="13905"/>
                  <a:pt x="4150" y="13154"/>
                </a:cubicBezTo>
                <a:lnTo>
                  <a:pt x="1804" y="13154"/>
                </a:lnTo>
                <a:cubicBezTo>
                  <a:pt x="1312" y="13154"/>
                  <a:pt x="889" y="12945"/>
                  <a:pt x="534" y="12523"/>
                </a:cubicBezTo>
                <a:cubicBezTo>
                  <a:pt x="176" y="12100"/>
                  <a:pt x="0" y="11592"/>
                  <a:pt x="0" y="10991"/>
                </a:cubicBezTo>
                <a:lnTo>
                  <a:pt x="0" y="7774"/>
                </a:lnTo>
                <a:cubicBezTo>
                  <a:pt x="0" y="7184"/>
                  <a:pt x="176" y="6677"/>
                  <a:pt x="526" y="6245"/>
                </a:cubicBezTo>
                <a:cubicBezTo>
                  <a:pt x="879" y="5820"/>
                  <a:pt x="1305" y="5605"/>
                  <a:pt x="1804" y="5605"/>
                </a:cubicBezTo>
                <a:lnTo>
                  <a:pt x="7653" y="5605"/>
                </a:lnTo>
                <a:cubicBezTo>
                  <a:pt x="8551" y="5605"/>
                  <a:pt x="9509" y="5450"/>
                  <a:pt x="10525" y="5136"/>
                </a:cubicBezTo>
                <a:cubicBezTo>
                  <a:pt x="11541" y="4822"/>
                  <a:pt x="12537" y="4399"/>
                  <a:pt x="13511" y="3874"/>
                </a:cubicBezTo>
                <a:cubicBezTo>
                  <a:pt x="14488" y="3343"/>
                  <a:pt x="15409" y="2744"/>
                  <a:pt x="16273" y="2072"/>
                </a:cubicBezTo>
                <a:cubicBezTo>
                  <a:pt x="17135"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moveTo>
                  <a:pt x="18459" y="2855"/>
                </a:moveTo>
              </a:path>
            </a:pathLst>
          </a:custGeom>
          <a:solidFill>
            <a:schemeClr val="bg1"/>
          </a:solidFill>
          <a:ln>
            <a:noFill/>
          </a:ln>
        </p:spPr>
        <p:txBody>
          <a:bodyPr lIns="0" tIns="0" rIns="0" bIns="0"/>
          <a:lstStyle/>
          <a:p>
            <a:endParaRPr lang="zh-CN" altLang="en-US">
              <a:solidFill>
                <a:schemeClr val="bg1">
                  <a:lumMod val="50000"/>
                </a:schemeClr>
              </a:solidFill>
            </a:endParaRPr>
          </a:p>
        </p:txBody>
      </p:sp>
      <p:grpSp>
        <p:nvGrpSpPr>
          <p:cNvPr id="73" name="Group 4700"/>
          <p:cNvGrpSpPr/>
          <p:nvPr/>
        </p:nvGrpSpPr>
        <p:grpSpPr bwMode="auto">
          <a:xfrm>
            <a:off x="4742597" y="2047400"/>
            <a:ext cx="602284" cy="602470"/>
            <a:chOff x="3062288" y="3998912"/>
            <a:chExt cx="412750" cy="412750"/>
          </a:xfrm>
          <a:solidFill>
            <a:schemeClr val="bg1"/>
          </a:solidFill>
        </p:grpSpPr>
        <p:sp>
          <p:nvSpPr>
            <p:cNvPr id="74" name="Freeform 408"/>
            <p:cNvSpPr>
              <a:spLocks noChangeArrowheads="1"/>
            </p:cNvSpPr>
            <p:nvPr/>
          </p:nvSpPr>
          <p:spPr bwMode="auto">
            <a:xfrm>
              <a:off x="3062288" y="3998912"/>
              <a:ext cx="328612" cy="315912"/>
            </a:xfrm>
            <a:custGeom>
              <a:avLst/>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defRPr/>
              </a:pPr>
              <a:endParaRPr lang="en-US" dirty="0">
                <a:solidFill>
                  <a:schemeClr val="bg1">
                    <a:lumMod val="50000"/>
                  </a:schemeClr>
                </a:solidFill>
                <a:latin typeface="+mn-lt"/>
                <a:ea typeface="宋体" pitchFamily="2" charset="-122"/>
              </a:endParaRPr>
            </a:p>
          </p:txBody>
        </p:sp>
        <p:sp>
          <p:nvSpPr>
            <p:cNvPr id="75" name="Freeform 409"/>
            <p:cNvSpPr>
              <a:spLocks noChangeArrowheads="1"/>
            </p:cNvSpPr>
            <p:nvPr/>
          </p:nvSpPr>
          <p:spPr bwMode="auto">
            <a:xfrm>
              <a:off x="3270250" y="4052887"/>
              <a:ext cx="204788" cy="223837"/>
            </a:xfrm>
            <a:custGeom>
              <a:avLst/>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defRPr/>
              </a:pPr>
              <a:endParaRPr lang="en-US" dirty="0">
                <a:solidFill>
                  <a:schemeClr val="bg1">
                    <a:lumMod val="50000"/>
                  </a:schemeClr>
                </a:solidFill>
                <a:latin typeface="+mn-lt"/>
                <a:ea typeface="宋体" pitchFamily="2" charset="-122"/>
              </a:endParaRPr>
            </a:p>
          </p:txBody>
        </p:sp>
        <p:sp>
          <p:nvSpPr>
            <p:cNvPr id="76" name="Freeform 410"/>
            <p:cNvSpPr>
              <a:spLocks noChangeArrowheads="1"/>
            </p:cNvSpPr>
            <p:nvPr/>
          </p:nvSpPr>
          <p:spPr bwMode="auto">
            <a:xfrm>
              <a:off x="3209925" y="4241799"/>
              <a:ext cx="103188" cy="103188"/>
            </a:xfrm>
            <a:custGeom>
              <a:avLst/>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defRPr/>
              </a:pPr>
              <a:endParaRPr lang="en-US" dirty="0">
                <a:solidFill>
                  <a:schemeClr val="bg1">
                    <a:lumMod val="50000"/>
                  </a:schemeClr>
                </a:solidFill>
                <a:latin typeface="+mn-lt"/>
                <a:ea typeface="宋体" pitchFamily="2" charset="-122"/>
              </a:endParaRPr>
            </a:p>
          </p:txBody>
        </p:sp>
        <p:sp>
          <p:nvSpPr>
            <p:cNvPr id="77" name="Freeform 411"/>
            <p:cNvSpPr>
              <a:spLocks noChangeArrowheads="1"/>
            </p:cNvSpPr>
            <p:nvPr/>
          </p:nvSpPr>
          <p:spPr bwMode="auto">
            <a:xfrm>
              <a:off x="3122613" y="4308474"/>
              <a:ext cx="127000" cy="103188"/>
            </a:xfrm>
            <a:custGeom>
              <a:avLst/>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defRPr/>
              </a:pPr>
              <a:endParaRPr lang="en-US" dirty="0">
                <a:solidFill>
                  <a:schemeClr val="bg1">
                    <a:lumMod val="50000"/>
                  </a:schemeClr>
                </a:solidFill>
                <a:latin typeface="+mn-lt"/>
                <a:ea typeface="宋体" pitchFamily="2" charset="-122"/>
              </a:endParaRPr>
            </a:p>
          </p:txBody>
        </p:sp>
      </p:grpSp>
      <p:sp>
        <p:nvSpPr>
          <p:cNvPr id="78" name="AutoShape 96"/>
          <p:cNvSpPr/>
          <p:nvPr/>
        </p:nvSpPr>
        <p:spPr bwMode="auto">
          <a:xfrm>
            <a:off x="2486870" y="2078860"/>
            <a:ext cx="523531" cy="5235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45" y="434"/>
                </a:moveTo>
                <a:cubicBezTo>
                  <a:pt x="19000" y="276"/>
                  <a:pt x="19186" y="194"/>
                  <a:pt x="19399" y="194"/>
                </a:cubicBezTo>
                <a:cubicBezTo>
                  <a:pt x="19670" y="194"/>
                  <a:pt x="19900" y="332"/>
                  <a:pt x="20087" y="602"/>
                </a:cubicBezTo>
                <a:cubicBezTo>
                  <a:pt x="20165" y="716"/>
                  <a:pt x="20282" y="872"/>
                  <a:pt x="20432" y="1072"/>
                </a:cubicBezTo>
                <a:cubicBezTo>
                  <a:pt x="20586" y="1274"/>
                  <a:pt x="20733" y="1483"/>
                  <a:pt x="20880" y="1692"/>
                </a:cubicBezTo>
                <a:cubicBezTo>
                  <a:pt x="21024" y="1903"/>
                  <a:pt x="21147" y="2127"/>
                  <a:pt x="21252" y="2359"/>
                </a:cubicBezTo>
                <a:cubicBezTo>
                  <a:pt x="21357" y="2597"/>
                  <a:pt x="21411" y="2796"/>
                  <a:pt x="21411" y="2967"/>
                </a:cubicBezTo>
                <a:cubicBezTo>
                  <a:pt x="21411" y="3334"/>
                  <a:pt x="21298" y="3616"/>
                  <a:pt x="21071" y="3825"/>
                </a:cubicBezTo>
                <a:lnTo>
                  <a:pt x="2568" y="21376"/>
                </a:lnTo>
                <a:cubicBezTo>
                  <a:pt x="2408" y="21526"/>
                  <a:pt x="2227" y="21599"/>
                  <a:pt x="2017" y="21599"/>
                </a:cubicBezTo>
                <a:cubicBezTo>
                  <a:pt x="1725" y="21599"/>
                  <a:pt x="1495" y="21464"/>
                  <a:pt x="1324" y="21194"/>
                </a:cubicBezTo>
                <a:cubicBezTo>
                  <a:pt x="1248" y="21082"/>
                  <a:pt x="1128" y="20924"/>
                  <a:pt x="971" y="20724"/>
                </a:cubicBezTo>
                <a:cubicBezTo>
                  <a:pt x="817" y="20521"/>
                  <a:pt x="668" y="20316"/>
                  <a:pt x="528" y="20104"/>
                </a:cubicBezTo>
                <a:cubicBezTo>
                  <a:pt x="386" y="19893"/>
                  <a:pt x="261" y="19672"/>
                  <a:pt x="156" y="19443"/>
                </a:cubicBezTo>
                <a:cubicBezTo>
                  <a:pt x="51" y="19214"/>
                  <a:pt x="0" y="19008"/>
                  <a:pt x="0" y="18832"/>
                </a:cubicBezTo>
                <a:cubicBezTo>
                  <a:pt x="0" y="18465"/>
                  <a:pt x="115" y="18177"/>
                  <a:pt x="337" y="17971"/>
                </a:cubicBezTo>
                <a:lnTo>
                  <a:pt x="18845" y="434"/>
                </a:lnTo>
                <a:close/>
                <a:moveTo>
                  <a:pt x="4372" y="9154"/>
                </a:moveTo>
                <a:lnTo>
                  <a:pt x="2998" y="8634"/>
                </a:lnTo>
                <a:lnTo>
                  <a:pt x="4372" y="8126"/>
                </a:lnTo>
                <a:lnTo>
                  <a:pt x="4805" y="6484"/>
                </a:lnTo>
                <a:lnTo>
                  <a:pt x="5204" y="8126"/>
                </a:lnTo>
                <a:lnTo>
                  <a:pt x="6597" y="8634"/>
                </a:lnTo>
                <a:lnTo>
                  <a:pt x="5204" y="9154"/>
                </a:lnTo>
                <a:lnTo>
                  <a:pt x="4805" y="10800"/>
                </a:lnTo>
                <a:lnTo>
                  <a:pt x="4372" y="9154"/>
                </a:lnTo>
                <a:close/>
                <a:moveTo>
                  <a:pt x="7126" y="5329"/>
                </a:moveTo>
                <a:lnTo>
                  <a:pt x="4372" y="4316"/>
                </a:lnTo>
                <a:lnTo>
                  <a:pt x="7126" y="3317"/>
                </a:lnTo>
                <a:lnTo>
                  <a:pt x="7971" y="0"/>
                </a:lnTo>
                <a:lnTo>
                  <a:pt x="8810" y="3317"/>
                </a:lnTo>
                <a:lnTo>
                  <a:pt x="11565" y="4316"/>
                </a:lnTo>
                <a:lnTo>
                  <a:pt x="8810" y="5329"/>
                </a:lnTo>
                <a:lnTo>
                  <a:pt x="7971" y="8634"/>
                </a:lnTo>
                <a:lnTo>
                  <a:pt x="7126" y="5329"/>
                </a:lnTo>
                <a:close/>
                <a:moveTo>
                  <a:pt x="12412" y="2670"/>
                </a:moveTo>
                <a:lnTo>
                  <a:pt x="11041" y="2162"/>
                </a:lnTo>
                <a:lnTo>
                  <a:pt x="12412" y="1642"/>
                </a:lnTo>
                <a:lnTo>
                  <a:pt x="12845" y="0"/>
                </a:lnTo>
                <a:lnTo>
                  <a:pt x="13278" y="1642"/>
                </a:lnTo>
                <a:lnTo>
                  <a:pt x="14637" y="2162"/>
                </a:lnTo>
                <a:lnTo>
                  <a:pt x="13278" y="2670"/>
                </a:lnTo>
                <a:lnTo>
                  <a:pt x="12845" y="4316"/>
                </a:lnTo>
                <a:lnTo>
                  <a:pt x="12412" y="2670"/>
                </a:lnTo>
                <a:close/>
                <a:moveTo>
                  <a:pt x="20498" y="2993"/>
                </a:moveTo>
                <a:lnTo>
                  <a:pt x="19399" y="1289"/>
                </a:lnTo>
                <a:lnTo>
                  <a:pt x="15070" y="5385"/>
                </a:lnTo>
                <a:lnTo>
                  <a:pt x="16172" y="7086"/>
                </a:lnTo>
                <a:lnTo>
                  <a:pt x="20498" y="2993"/>
                </a:lnTo>
                <a:close/>
                <a:moveTo>
                  <a:pt x="21599" y="9154"/>
                </a:moveTo>
                <a:lnTo>
                  <a:pt x="20229" y="9674"/>
                </a:lnTo>
                <a:lnTo>
                  <a:pt x="19807" y="11320"/>
                </a:lnTo>
                <a:lnTo>
                  <a:pt x="19374" y="9674"/>
                </a:lnTo>
                <a:lnTo>
                  <a:pt x="18001" y="9154"/>
                </a:lnTo>
                <a:lnTo>
                  <a:pt x="19374" y="8661"/>
                </a:lnTo>
                <a:lnTo>
                  <a:pt x="19807" y="7004"/>
                </a:lnTo>
                <a:lnTo>
                  <a:pt x="20229" y="8661"/>
                </a:lnTo>
                <a:lnTo>
                  <a:pt x="21599" y="9154"/>
                </a:lnTo>
                <a:close/>
              </a:path>
            </a:pathLst>
          </a:custGeom>
          <a:solidFill>
            <a:schemeClr val="bg1"/>
          </a:solidFill>
          <a:ln>
            <a:noFill/>
          </a:ln>
          <a:effectLst/>
        </p:spPr>
        <p:txBody>
          <a:bodyPr lIns="38094" tIns="38094" rIns="38094" bIns="38094" anchor="ctr"/>
          <a:lstStyle/>
          <a:p>
            <a:pPr defTabSz="342900">
              <a:defRPr/>
            </a:pPr>
            <a:endParaRPr lang="es-ES" sz="2200" dirty="0">
              <a:solidFill>
                <a:schemeClr val="bg1">
                  <a:lumMod val="50000"/>
                </a:schemeClr>
              </a:solidFill>
              <a:effectLst>
                <a:outerShdw blurRad="38100" dist="38100" dir="2700000" algn="tl">
                  <a:srgbClr val="000000"/>
                </a:outerShdw>
              </a:effectLst>
              <a:latin typeface="Gill Sans" panose="020B0502020104020203" charset="0"/>
              <a:cs typeface="Gill Sans" panose="020B0502020104020203" charset="0"/>
              <a:sym typeface="Gill Sans" panose="020B0502020104020203" charset="0"/>
            </a:endParaRPr>
          </a:p>
        </p:txBody>
      </p:sp>
      <p:sp>
        <p:nvSpPr>
          <p:cNvPr id="79" name="AutoShape 25"/>
          <p:cNvSpPr/>
          <p:nvPr/>
        </p:nvSpPr>
        <p:spPr bwMode="auto">
          <a:xfrm>
            <a:off x="6934440" y="2069839"/>
            <a:ext cx="668712" cy="5314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708" y="0"/>
                </a:moveTo>
                <a:cubicBezTo>
                  <a:pt x="20811" y="10"/>
                  <a:pt x="20921" y="52"/>
                  <a:pt x="21049" y="116"/>
                </a:cubicBezTo>
                <a:cubicBezTo>
                  <a:pt x="21416" y="342"/>
                  <a:pt x="21599" y="730"/>
                  <a:pt x="21599" y="1281"/>
                </a:cubicBezTo>
                <a:lnTo>
                  <a:pt x="21599" y="20332"/>
                </a:lnTo>
                <a:cubicBezTo>
                  <a:pt x="21599" y="20883"/>
                  <a:pt x="21416" y="21271"/>
                  <a:pt x="21049" y="21497"/>
                </a:cubicBezTo>
                <a:cubicBezTo>
                  <a:pt x="20921" y="21564"/>
                  <a:pt x="20811" y="21599"/>
                  <a:pt x="20708" y="21599"/>
                </a:cubicBezTo>
                <a:cubicBezTo>
                  <a:pt x="20451" y="21599"/>
                  <a:pt x="20236" y="21476"/>
                  <a:pt x="20065" y="21229"/>
                </a:cubicBezTo>
                <a:lnTo>
                  <a:pt x="14402" y="13267"/>
                </a:lnTo>
                <a:lnTo>
                  <a:pt x="14402" y="17275"/>
                </a:lnTo>
                <a:cubicBezTo>
                  <a:pt x="14402" y="17801"/>
                  <a:pt x="14331" y="18305"/>
                  <a:pt x="14187" y="18775"/>
                </a:cubicBezTo>
                <a:cubicBezTo>
                  <a:pt x="14042" y="19248"/>
                  <a:pt x="13849" y="19665"/>
                  <a:pt x="13606" y="20028"/>
                </a:cubicBezTo>
                <a:cubicBezTo>
                  <a:pt x="13364" y="20385"/>
                  <a:pt x="13080" y="20671"/>
                  <a:pt x="12757" y="20879"/>
                </a:cubicBezTo>
                <a:cubicBezTo>
                  <a:pt x="12431" y="21091"/>
                  <a:pt x="12084" y="21193"/>
                  <a:pt x="11707" y="21193"/>
                </a:cubicBezTo>
                <a:lnTo>
                  <a:pt x="2705" y="21193"/>
                </a:lnTo>
                <a:cubicBezTo>
                  <a:pt x="2340" y="21193"/>
                  <a:pt x="1990" y="21091"/>
                  <a:pt x="1664" y="20879"/>
                </a:cubicBezTo>
                <a:cubicBezTo>
                  <a:pt x="1334" y="20671"/>
                  <a:pt x="1047" y="20385"/>
                  <a:pt x="802" y="20028"/>
                </a:cubicBezTo>
                <a:cubicBezTo>
                  <a:pt x="555" y="19665"/>
                  <a:pt x="359" y="19252"/>
                  <a:pt x="215" y="18786"/>
                </a:cubicBezTo>
                <a:cubicBezTo>
                  <a:pt x="71" y="18316"/>
                  <a:pt x="0" y="17815"/>
                  <a:pt x="0" y="17275"/>
                </a:cubicBezTo>
                <a:lnTo>
                  <a:pt x="0" y="4293"/>
                </a:lnTo>
                <a:cubicBezTo>
                  <a:pt x="0" y="3760"/>
                  <a:pt x="70" y="3262"/>
                  <a:pt x="215" y="2789"/>
                </a:cubicBezTo>
                <a:cubicBezTo>
                  <a:pt x="359" y="2312"/>
                  <a:pt x="555" y="1906"/>
                  <a:pt x="802" y="1560"/>
                </a:cubicBezTo>
                <a:cubicBezTo>
                  <a:pt x="1047" y="1221"/>
                  <a:pt x="1334" y="946"/>
                  <a:pt x="1664" y="734"/>
                </a:cubicBezTo>
                <a:cubicBezTo>
                  <a:pt x="1990" y="526"/>
                  <a:pt x="2340" y="420"/>
                  <a:pt x="2705" y="420"/>
                </a:cubicBezTo>
                <a:lnTo>
                  <a:pt x="11707" y="420"/>
                </a:lnTo>
                <a:cubicBezTo>
                  <a:pt x="12074" y="420"/>
                  <a:pt x="12421" y="526"/>
                  <a:pt x="12752" y="734"/>
                </a:cubicBezTo>
                <a:cubicBezTo>
                  <a:pt x="13078" y="946"/>
                  <a:pt x="13364" y="1221"/>
                  <a:pt x="13606" y="1560"/>
                </a:cubicBezTo>
                <a:cubicBezTo>
                  <a:pt x="13849" y="1906"/>
                  <a:pt x="14042" y="2312"/>
                  <a:pt x="14187" y="2789"/>
                </a:cubicBezTo>
                <a:cubicBezTo>
                  <a:pt x="14331" y="3262"/>
                  <a:pt x="14402" y="3760"/>
                  <a:pt x="14402" y="4293"/>
                </a:cubicBezTo>
                <a:lnTo>
                  <a:pt x="14402" y="8346"/>
                </a:lnTo>
                <a:lnTo>
                  <a:pt x="20065" y="388"/>
                </a:lnTo>
                <a:cubicBezTo>
                  <a:pt x="20243" y="127"/>
                  <a:pt x="20456" y="0"/>
                  <a:pt x="20708" y="0"/>
                </a:cubicBezTo>
              </a:path>
            </a:pathLst>
          </a:custGeom>
          <a:solidFill>
            <a:schemeClr val="bg1"/>
          </a:solidFill>
          <a:ln>
            <a:noFill/>
          </a:ln>
          <a:effectLst/>
        </p:spPr>
        <p:txBody>
          <a:bodyPr lIns="38094" tIns="38094" rIns="38094" bIns="38094" anchor="ctr"/>
          <a:lstStyle/>
          <a:p>
            <a:pPr defTabSz="342900">
              <a:defRPr/>
            </a:pPr>
            <a:endParaRPr lang="es-ES" sz="2200" dirty="0">
              <a:solidFill>
                <a:schemeClr val="bg1">
                  <a:lumMod val="50000"/>
                </a:schemeClr>
              </a:solidFill>
              <a:effectLst>
                <a:outerShdw blurRad="38100" dist="38100" dir="2700000" algn="tl">
                  <a:srgbClr val="000000"/>
                </a:outerShdw>
              </a:effectLst>
              <a:latin typeface="Gill Sans" panose="020B0502020104020203" charset="0"/>
              <a:cs typeface="Gill Sans" panose="020B0502020104020203" charset="0"/>
              <a:sym typeface="Gill Sans" panose="020B0502020104020203" charset="0"/>
            </a:endParaRPr>
          </a:p>
        </p:txBody>
      </p:sp>
      <p:sp>
        <p:nvSpPr>
          <p:cNvPr id="10" name="矩形 9"/>
          <p:cNvSpPr/>
          <p:nvPr/>
        </p:nvSpPr>
        <p:spPr>
          <a:xfrm>
            <a:off x="135890" y="430530"/>
            <a:ext cx="2672715" cy="368300"/>
          </a:xfrm>
          <a:prstGeom prst="rect">
            <a:avLst/>
          </a:prstGeom>
          <a:noFill/>
          <a:ln>
            <a:noFill/>
          </a:ln>
        </p:spPr>
        <p:txBody>
          <a:bodyPr wrap="square" rtlCol="0" anchor="t">
            <a:spAutoFit/>
          </a:bodyPr>
          <a:p>
            <a:pPr algn="ctr"/>
            <a:r>
              <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数据</a:t>
            </a:r>
            <a:r>
              <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预处理</a:t>
            </a:r>
            <a:endPar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3" name="文本框 2"/>
          <p:cNvSpPr txBox="1"/>
          <p:nvPr/>
        </p:nvSpPr>
        <p:spPr>
          <a:xfrm>
            <a:off x="1628140" y="3653155"/>
            <a:ext cx="2240280" cy="368300"/>
          </a:xfrm>
          <a:prstGeom prst="rect">
            <a:avLst/>
          </a:prstGeom>
          <a:noFill/>
        </p:spPr>
        <p:txBody>
          <a:bodyPr wrap="none" rtlCol="0">
            <a:spAutoFit/>
          </a:bodyPr>
          <a:p>
            <a:r>
              <a:rPr lang="zh-CN" altLang="en-US"/>
              <a:t>删除缺失值、重复值</a:t>
            </a:r>
            <a:endParaRPr lang="zh-CN" altLang="en-US"/>
          </a:p>
        </p:txBody>
      </p:sp>
      <p:sp>
        <p:nvSpPr>
          <p:cNvPr id="4" name="文本框 3"/>
          <p:cNvSpPr txBox="1"/>
          <p:nvPr/>
        </p:nvSpPr>
        <p:spPr>
          <a:xfrm>
            <a:off x="4470400" y="3653155"/>
            <a:ext cx="1097280" cy="368300"/>
          </a:xfrm>
          <a:prstGeom prst="rect">
            <a:avLst/>
          </a:prstGeom>
          <a:noFill/>
        </p:spPr>
        <p:txBody>
          <a:bodyPr wrap="none" rtlCol="0">
            <a:spAutoFit/>
          </a:bodyPr>
          <a:p>
            <a:r>
              <a:rPr lang="zh-CN" altLang="en-US"/>
              <a:t>统一特征</a:t>
            </a:r>
            <a:endParaRPr lang="zh-CN" altLang="en-US"/>
          </a:p>
        </p:txBody>
      </p:sp>
      <p:sp>
        <p:nvSpPr>
          <p:cNvPr id="6" name="文本框 5"/>
          <p:cNvSpPr txBox="1"/>
          <p:nvPr/>
        </p:nvSpPr>
        <p:spPr>
          <a:xfrm>
            <a:off x="6703695" y="3653155"/>
            <a:ext cx="1097280" cy="368300"/>
          </a:xfrm>
          <a:prstGeom prst="rect">
            <a:avLst/>
          </a:prstGeom>
          <a:noFill/>
        </p:spPr>
        <p:txBody>
          <a:bodyPr wrap="none" rtlCol="0">
            <a:spAutoFit/>
          </a:bodyPr>
          <a:p>
            <a:r>
              <a:rPr lang="zh-CN" altLang="en-US"/>
              <a:t>数据融合</a:t>
            </a:r>
            <a:endParaRPr lang="zh-CN" altLang="en-US"/>
          </a:p>
        </p:txBody>
      </p:sp>
      <p:sp>
        <p:nvSpPr>
          <p:cNvPr id="7" name="文本框 6"/>
          <p:cNvSpPr txBox="1"/>
          <p:nvPr/>
        </p:nvSpPr>
        <p:spPr>
          <a:xfrm>
            <a:off x="8286750" y="3653155"/>
            <a:ext cx="2697480" cy="368300"/>
          </a:xfrm>
          <a:prstGeom prst="rect">
            <a:avLst/>
          </a:prstGeom>
          <a:noFill/>
        </p:spPr>
        <p:txBody>
          <a:bodyPr wrap="none" rtlCol="0">
            <a:spAutoFit/>
          </a:bodyPr>
          <a:p>
            <a:r>
              <a:rPr lang="zh-CN" altLang="en-US"/>
              <a:t>序号编码、分词、标准化</a:t>
            </a:r>
            <a:endParaRPr lang="zh-CN" altLang="en-US"/>
          </a:p>
        </p:txBody>
      </p:sp>
      <p:sp>
        <p:nvSpPr>
          <p:cNvPr id="100" name="文本框 99"/>
          <p:cNvSpPr txBox="1"/>
          <p:nvPr/>
        </p:nvSpPr>
        <p:spPr>
          <a:xfrm>
            <a:off x="3868420" y="5127625"/>
            <a:ext cx="4926965" cy="645160"/>
          </a:xfrm>
          <a:prstGeom prst="rect">
            <a:avLst/>
          </a:prstGeom>
          <a:noFill/>
          <a:ln w="9525">
            <a:noFill/>
          </a:ln>
        </p:spPr>
        <p:txBody>
          <a:bodyPr wrap="square">
            <a:spAutoFit/>
          </a:bodyPr>
          <a:p>
            <a:pPr marL="0" indent="0" algn="l"/>
            <a:r>
              <a:rPr lang="zh-CN" b="0">
                <a:cs typeface="宋体" charset="0"/>
              </a:rPr>
              <a:t>性别、医生职称、医院级别、医院省份、标准科室、文章数、</a:t>
            </a:r>
            <a:r>
              <a:rPr lang="zh-CN">
                <a:cs typeface="宋体" charset="0"/>
                <a:sym typeface="+mn-ea"/>
              </a:rPr>
              <a:t>工龄</a:t>
            </a:r>
            <a:endParaRPr lang="zh-CN" altLang="en-US" b="0">
              <a:cs typeface="宋体" charset="0"/>
            </a:endParaRPr>
          </a:p>
        </p:txBody>
      </p:sp>
      <p:sp>
        <p:nvSpPr>
          <p:cNvPr id="5" name="文本框 4"/>
          <p:cNvSpPr txBox="1"/>
          <p:nvPr/>
        </p:nvSpPr>
        <p:spPr>
          <a:xfrm>
            <a:off x="2386965" y="5127625"/>
            <a:ext cx="1596390" cy="368300"/>
          </a:xfrm>
          <a:prstGeom prst="rect">
            <a:avLst/>
          </a:prstGeom>
          <a:noFill/>
          <a:ln w="9525">
            <a:noFill/>
          </a:ln>
        </p:spPr>
        <p:txBody>
          <a:bodyPr wrap="square">
            <a:spAutoFit/>
          </a:bodyPr>
          <a:p>
            <a:pPr marL="0" indent="0" algn="l"/>
            <a:r>
              <a:rPr lang="zh-CN" b="0">
                <a:cs typeface="宋体" charset="0"/>
              </a:rPr>
              <a:t>训练</a:t>
            </a:r>
            <a:r>
              <a:rPr lang="zh-CN" b="0">
                <a:cs typeface="宋体" charset="0"/>
              </a:rPr>
              <a:t>选择特征：</a:t>
            </a:r>
            <a:endParaRPr lang="zh-CN" b="0">
              <a:cs typeface="宋体" charset="0"/>
            </a:endParaRPr>
          </a:p>
        </p:txBody>
      </p:sp>
      <p:sp>
        <p:nvSpPr>
          <p:cNvPr id="8" name="文本框 7"/>
          <p:cNvSpPr txBox="1"/>
          <p:nvPr/>
        </p:nvSpPr>
        <p:spPr>
          <a:xfrm>
            <a:off x="1526540" y="4469765"/>
            <a:ext cx="8100695" cy="368300"/>
          </a:xfrm>
          <a:prstGeom prst="rect">
            <a:avLst/>
          </a:prstGeom>
          <a:noFill/>
        </p:spPr>
        <p:txBody>
          <a:bodyPr wrap="none" rtlCol="0">
            <a:spAutoFit/>
          </a:bodyPr>
          <a:p>
            <a:r>
              <a:rPr lang="zh-CN" altLang="en-US"/>
              <a:t>由于研究医生收入的影响因素，于是站在医生的主观角度最终选择了</a:t>
            </a:r>
            <a:r>
              <a:rPr lang="en-US" altLang="zh-CN"/>
              <a:t>7</a:t>
            </a:r>
            <a:r>
              <a:rPr lang="zh-CN" altLang="en-US"/>
              <a:t>类</a:t>
            </a:r>
            <a:r>
              <a:rPr lang="zh-CN" altLang="en-US"/>
              <a:t>特征。</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35890" y="430530"/>
            <a:ext cx="2672715" cy="368300"/>
          </a:xfrm>
          <a:prstGeom prst="rect">
            <a:avLst/>
          </a:prstGeom>
          <a:noFill/>
          <a:ln>
            <a:noFill/>
          </a:ln>
        </p:spPr>
        <p:txBody>
          <a:bodyPr wrap="square" rtlCol="0" anchor="t">
            <a:spAutoFit/>
          </a:bodyPr>
          <a:p>
            <a:pPr algn="ctr"/>
            <a:r>
              <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手肘图</a:t>
            </a:r>
            <a:endPar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4" name="图片 3" descr="截屏2022-05-26 下午11.43.48"/>
          <p:cNvPicPr>
            <a:picLocks noChangeAspect="1"/>
          </p:cNvPicPr>
          <p:nvPr/>
        </p:nvPicPr>
        <p:blipFill>
          <a:blip r:embed="rId1"/>
          <a:stretch>
            <a:fillRect/>
          </a:stretch>
        </p:blipFill>
        <p:spPr>
          <a:xfrm>
            <a:off x="3371850" y="1715135"/>
            <a:ext cx="5448300" cy="3771900"/>
          </a:xfrm>
          <a:prstGeom prst="rect">
            <a:avLst/>
          </a:prstGeom>
        </p:spPr>
      </p:pic>
      <p:sp>
        <p:nvSpPr>
          <p:cNvPr id="5" name="文本框 4"/>
          <p:cNvSpPr txBox="1"/>
          <p:nvPr/>
        </p:nvSpPr>
        <p:spPr>
          <a:xfrm>
            <a:off x="1554480" y="5487035"/>
            <a:ext cx="4933950" cy="368300"/>
          </a:xfrm>
          <a:prstGeom prst="rect">
            <a:avLst/>
          </a:prstGeom>
          <a:noFill/>
        </p:spPr>
        <p:txBody>
          <a:bodyPr wrap="none" rtlCol="0">
            <a:spAutoFit/>
          </a:bodyPr>
          <a:p>
            <a:pPr algn="l"/>
            <a:r>
              <a:rPr lang="zh-CN" altLang="en-US"/>
              <a:t>确定聚类中心数目K=6或7时，聚类效果最佳。</a:t>
            </a:r>
            <a:endParaRPr lang="zh-CN" altLang="en-US"/>
          </a:p>
        </p:txBody>
      </p:sp>
      <p:sp>
        <p:nvSpPr>
          <p:cNvPr id="11" name="文本框 10"/>
          <p:cNvSpPr txBox="1"/>
          <p:nvPr/>
        </p:nvSpPr>
        <p:spPr>
          <a:xfrm>
            <a:off x="1038225" y="995680"/>
            <a:ext cx="9587230" cy="645160"/>
          </a:xfrm>
          <a:prstGeom prst="rect">
            <a:avLst/>
          </a:prstGeom>
          <a:noFill/>
        </p:spPr>
        <p:txBody>
          <a:bodyPr wrap="square" rtlCol="0">
            <a:spAutoFit/>
          </a:bodyPr>
          <a:p>
            <a:pPr algn="l"/>
            <a:r>
              <a:rPr lang="en-US" altLang="zh-CN"/>
              <a:t>      </a:t>
            </a:r>
            <a:r>
              <a:rPr lang="zh-CN" altLang="en-US"/>
              <a:t>手肘法是一种启发式方法，用于确定数据集中的聚类中心数目，该方法绘制了一个关于聚类中心数目和成本函数的图，并选择曲线的拐点作为最终选择的聚类中心数目。</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38430" y="6264910"/>
            <a:ext cx="3469005" cy="420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6" name="矩形 5"/>
          <p:cNvSpPr/>
          <p:nvPr/>
        </p:nvSpPr>
        <p:spPr>
          <a:xfrm>
            <a:off x="8722995" y="166370"/>
            <a:ext cx="3469005" cy="8559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49" name="图片 49" descr="PCA"/>
          <p:cNvPicPr>
            <a:picLocks noChangeAspect="1"/>
          </p:cNvPicPr>
          <p:nvPr/>
        </p:nvPicPr>
        <p:blipFill>
          <a:blip r:embed="rId1"/>
          <a:stretch>
            <a:fillRect/>
          </a:stretch>
        </p:blipFill>
        <p:spPr>
          <a:xfrm>
            <a:off x="503555" y="707708"/>
            <a:ext cx="3591560" cy="2419985"/>
          </a:xfrm>
          <a:prstGeom prst="rect">
            <a:avLst/>
          </a:prstGeom>
        </p:spPr>
      </p:pic>
      <p:sp>
        <p:nvSpPr>
          <p:cNvPr id="2" name="文本框 1"/>
          <p:cNvSpPr txBox="1"/>
          <p:nvPr/>
        </p:nvSpPr>
        <p:spPr>
          <a:xfrm>
            <a:off x="551815" y="3272790"/>
            <a:ext cx="3495040" cy="337185"/>
          </a:xfrm>
          <a:prstGeom prst="rect">
            <a:avLst/>
          </a:prstGeom>
          <a:noFill/>
          <a:ln w="9525">
            <a:noFill/>
          </a:ln>
        </p:spPr>
        <p:txBody>
          <a:bodyPr wrap="square">
            <a:spAutoFit/>
          </a:bodyPr>
          <a:p>
            <a:pPr indent="266700" algn="ctr"/>
            <a:r>
              <a:rPr lang="en-US" sz="1600" b="0">
                <a:latin typeface="微软雅黑" panose="020B0503020204020204" charset="-122"/>
                <a:ea typeface="微软雅黑" panose="020B0503020204020204" charset="-122"/>
                <a:cs typeface="微软雅黑" panose="020B0503020204020204" charset="-122"/>
              </a:rPr>
              <a:t>PCA</a:t>
            </a:r>
            <a:r>
              <a:rPr lang="zh-CN" sz="1600" b="1">
                <a:latin typeface="微软雅黑" panose="020B0503020204020204" charset="-122"/>
                <a:ea typeface="微软雅黑" panose="020B0503020204020204" charset="-122"/>
                <a:cs typeface="微软雅黑" panose="020B0503020204020204" charset="-122"/>
              </a:rPr>
              <a:t>降维</a:t>
            </a:r>
            <a:r>
              <a:rPr lang="en-US" sz="1600" b="1">
                <a:latin typeface="微软雅黑" panose="020B0503020204020204" charset="-122"/>
                <a:ea typeface="微软雅黑" panose="020B0503020204020204" charset="-122"/>
                <a:cs typeface="微软雅黑" panose="020B0503020204020204" charset="-122"/>
              </a:rPr>
              <a:t>(</a:t>
            </a:r>
            <a:r>
              <a:rPr lang="en-US" sz="1600" b="0">
                <a:latin typeface="微软雅黑" panose="020B0503020204020204" charset="-122"/>
                <a:ea typeface="微软雅黑" panose="020B0503020204020204" charset="-122"/>
                <a:cs typeface="微软雅黑" panose="020B0503020204020204" charset="-122"/>
              </a:rPr>
              <a:t>n</a:t>
            </a:r>
            <a:r>
              <a:rPr lang="en-US" sz="1600" b="1">
                <a:latin typeface="微软雅黑" panose="020B0503020204020204" charset="-122"/>
                <a:ea typeface="微软雅黑" panose="020B0503020204020204" charset="-122"/>
                <a:cs typeface="微软雅黑" panose="020B0503020204020204" charset="-122"/>
              </a:rPr>
              <a:t>_</a:t>
            </a:r>
            <a:r>
              <a:rPr lang="en-US" sz="1600" b="0">
                <a:latin typeface="微软雅黑" panose="020B0503020204020204" charset="-122"/>
                <a:ea typeface="微软雅黑" panose="020B0503020204020204" charset="-122"/>
                <a:cs typeface="微软雅黑" panose="020B0503020204020204" charset="-122"/>
              </a:rPr>
              <a:t>clusters</a:t>
            </a:r>
            <a:r>
              <a:rPr lang="en-US" sz="1600" b="1">
                <a:latin typeface="微软雅黑" panose="020B0503020204020204" charset="-122"/>
                <a:ea typeface="微软雅黑" panose="020B0503020204020204" charset="-122"/>
                <a:cs typeface="微软雅黑" panose="020B0503020204020204" charset="-122"/>
              </a:rPr>
              <a:t>=</a:t>
            </a:r>
            <a:r>
              <a:rPr lang="en-US" sz="1600" b="0">
                <a:latin typeface="微软雅黑" panose="020B0503020204020204" charset="-122"/>
                <a:ea typeface="微软雅黑" panose="020B0503020204020204" charset="-122"/>
                <a:cs typeface="微软雅黑" panose="020B0503020204020204" charset="-122"/>
              </a:rPr>
              <a:t>6</a:t>
            </a:r>
            <a:r>
              <a:rPr lang="en-US" sz="1600" b="1">
                <a:latin typeface="微软雅黑" panose="020B0503020204020204" charset="-122"/>
                <a:ea typeface="微软雅黑" panose="020B0503020204020204" charset="-122"/>
                <a:cs typeface="微软雅黑" panose="020B0503020204020204" charset="-122"/>
              </a:rPr>
              <a:t>)</a:t>
            </a:r>
            <a:endParaRPr lang="zh-CN" altLang="en-US" sz="1600">
              <a:latin typeface="微软雅黑" panose="020B0503020204020204" charset="-122"/>
              <a:ea typeface="微软雅黑" panose="020B0503020204020204" charset="-122"/>
              <a:cs typeface="微软雅黑" panose="020B0503020204020204" charset="-122"/>
            </a:endParaRPr>
          </a:p>
        </p:txBody>
      </p:sp>
      <p:pic>
        <p:nvPicPr>
          <p:cNvPr id="53" name="图片 53" descr="tsne3D-1"/>
          <p:cNvPicPr>
            <a:picLocks noChangeAspect="1"/>
          </p:cNvPicPr>
          <p:nvPr/>
        </p:nvPicPr>
        <p:blipFill>
          <a:blip r:embed="rId2"/>
          <a:stretch>
            <a:fillRect/>
          </a:stretch>
        </p:blipFill>
        <p:spPr>
          <a:xfrm>
            <a:off x="4328795" y="708660"/>
            <a:ext cx="3260725" cy="2419350"/>
          </a:xfrm>
          <a:prstGeom prst="rect">
            <a:avLst/>
          </a:prstGeom>
        </p:spPr>
      </p:pic>
      <p:sp>
        <p:nvSpPr>
          <p:cNvPr id="7" name="文本框 6"/>
          <p:cNvSpPr txBox="1"/>
          <p:nvPr/>
        </p:nvSpPr>
        <p:spPr>
          <a:xfrm>
            <a:off x="4380230" y="3242945"/>
            <a:ext cx="3260090" cy="337185"/>
          </a:xfrm>
          <a:prstGeom prst="rect">
            <a:avLst/>
          </a:prstGeom>
          <a:noFill/>
          <a:ln w="9525">
            <a:noFill/>
          </a:ln>
        </p:spPr>
        <p:txBody>
          <a:bodyPr wrap="square">
            <a:spAutoFit/>
          </a:bodyPr>
          <a:p>
            <a:pPr indent="266700" algn="ctr">
              <a:buClrTx/>
              <a:buSzTx/>
              <a:buFontTx/>
            </a:pPr>
            <a:r>
              <a:rPr lang="en-US" sz="1600" b="0">
                <a:latin typeface="微软雅黑" panose="020B0503020204020204" charset="-122"/>
                <a:ea typeface="微软雅黑" panose="020B0503020204020204" charset="-122"/>
                <a:cs typeface="微软雅黑" panose="020B0503020204020204" charset="-122"/>
              </a:rPr>
              <a:t>t</a:t>
            </a:r>
            <a:r>
              <a:rPr lang="en-US" sz="1600">
                <a:latin typeface="微软雅黑" panose="020B0503020204020204" charset="-122"/>
                <a:ea typeface="微软雅黑" panose="020B0503020204020204" charset="-122"/>
                <a:cs typeface="微软雅黑" panose="020B0503020204020204" charset="-122"/>
              </a:rPr>
              <a:t>-</a:t>
            </a:r>
            <a:r>
              <a:rPr lang="en-US" sz="1600" b="0">
                <a:latin typeface="微软雅黑" panose="020B0503020204020204" charset="-122"/>
                <a:ea typeface="微软雅黑" panose="020B0503020204020204" charset="-122"/>
                <a:cs typeface="微软雅黑" panose="020B0503020204020204" charset="-122"/>
              </a:rPr>
              <a:t>sne3D</a:t>
            </a:r>
            <a:r>
              <a:rPr lang="en-US" sz="1600">
                <a:latin typeface="微软雅黑" panose="020B0503020204020204" charset="-122"/>
                <a:ea typeface="微软雅黑" panose="020B0503020204020204" charset="-122"/>
                <a:cs typeface="微软雅黑" panose="020B0503020204020204" charset="-122"/>
              </a:rPr>
              <a:t>降</a:t>
            </a:r>
            <a:r>
              <a:rPr lang="zh-CN" altLang="en-US" sz="1600">
                <a:latin typeface="微软雅黑" panose="020B0503020204020204" charset="-122"/>
                <a:ea typeface="微软雅黑" panose="020B0503020204020204" charset="-122"/>
                <a:cs typeface="微软雅黑" panose="020B0503020204020204" charset="-122"/>
              </a:rPr>
              <a:t>维</a:t>
            </a:r>
            <a:r>
              <a:rPr lang="en-US" sz="1600">
                <a:latin typeface="微软雅黑" panose="020B0503020204020204" charset="-122"/>
                <a:ea typeface="微软雅黑" panose="020B0503020204020204" charset="-122"/>
                <a:cs typeface="微软雅黑" panose="020B0503020204020204" charset="-122"/>
              </a:rPr>
              <a:t>(</a:t>
            </a:r>
            <a:r>
              <a:rPr lang="en-US" sz="1600" b="0">
                <a:latin typeface="微软雅黑" panose="020B0503020204020204" charset="-122"/>
                <a:ea typeface="微软雅黑" panose="020B0503020204020204" charset="-122"/>
                <a:cs typeface="微软雅黑" panose="020B0503020204020204" charset="-122"/>
              </a:rPr>
              <a:t>n</a:t>
            </a:r>
            <a:r>
              <a:rPr lang="en-US" sz="1600">
                <a:latin typeface="微软雅黑" panose="020B0503020204020204" charset="-122"/>
                <a:ea typeface="微软雅黑" panose="020B0503020204020204" charset="-122"/>
                <a:cs typeface="微软雅黑" panose="020B0503020204020204" charset="-122"/>
              </a:rPr>
              <a:t>_</a:t>
            </a:r>
            <a:r>
              <a:rPr lang="en-US" sz="1600" b="0">
                <a:latin typeface="微软雅黑" panose="020B0503020204020204" charset="-122"/>
                <a:ea typeface="微软雅黑" panose="020B0503020204020204" charset="-122"/>
                <a:cs typeface="微软雅黑" panose="020B0503020204020204" charset="-122"/>
              </a:rPr>
              <a:t>clusters</a:t>
            </a:r>
            <a:r>
              <a:rPr lang="en-US" sz="1600">
                <a:latin typeface="微软雅黑" panose="020B0503020204020204" charset="-122"/>
                <a:ea typeface="微软雅黑" panose="020B0503020204020204" charset="-122"/>
                <a:cs typeface="微软雅黑" panose="020B0503020204020204" charset="-122"/>
              </a:rPr>
              <a:t>=</a:t>
            </a:r>
            <a:r>
              <a:rPr lang="en-US" sz="1600" b="0">
                <a:latin typeface="微软雅黑" panose="020B0503020204020204" charset="-122"/>
                <a:ea typeface="微软雅黑" panose="020B0503020204020204" charset="-122"/>
                <a:cs typeface="微软雅黑" panose="020B0503020204020204" charset="-122"/>
              </a:rPr>
              <a:t>6</a:t>
            </a:r>
            <a:r>
              <a:rPr lang="en-US" sz="1600">
                <a:latin typeface="微软雅黑" panose="020B0503020204020204" charset="-122"/>
                <a:ea typeface="微软雅黑" panose="020B0503020204020204" charset="-122"/>
                <a:cs typeface="微软雅黑" panose="020B0503020204020204" charset="-122"/>
              </a:rPr>
              <a:t>)</a:t>
            </a:r>
            <a:endParaRPr lang="en-US" sz="1600">
              <a:latin typeface="微软雅黑" panose="020B0503020204020204" charset="-122"/>
              <a:ea typeface="微软雅黑" panose="020B0503020204020204" charset="-122"/>
              <a:cs typeface="微软雅黑" panose="020B0503020204020204" charset="-122"/>
            </a:endParaRPr>
          </a:p>
        </p:txBody>
      </p:sp>
      <p:pic>
        <p:nvPicPr>
          <p:cNvPr id="52" name="图片 52" descr="tsne-2"/>
          <p:cNvPicPr>
            <a:picLocks noChangeAspect="1"/>
          </p:cNvPicPr>
          <p:nvPr/>
        </p:nvPicPr>
        <p:blipFill>
          <a:blip r:embed="rId3"/>
          <a:stretch>
            <a:fillRect/>
          </a:stretch>
        </p:blipFill>
        <p:spPr>
          <a:xfrm>
            <a:off x="8382000" y="626745"/>
            <a:ext cx="3591560" cy="2133600"/>
          </a:xfrm>
          <a:prstGeom prst="rect">
            <a:avLst/>
          </a:prstGeom>
        </p:spPr>
      </p:pic>
      <p:sp>
        <p:nvSpPr>
          <p:cNvPr id="8" name="文本框 7"/>
          <p:cNvSpPr txBox="1"/>
          <p:nvPr/>
        </p:nvSpPr>
        <p:spPr>
          <a:xfrm>
            <a:off x="8729980" y="3106420"/>
            <a:ext cx="2896235" cy="337185"/>
          </a:xfrm>
          <a:prstGeom prst="rect">
            <a:avLst/>
          </a:prstGeom>
          <a:noFill/>
          <a:ln w="9525">
            <a:noFill/>
          </a:ln>
        </p:spPr>
        <p:txBody>
          <a:bodyPr wrap="square">
            <a:spAutoFit/>
          </a:bodyPr>
          <a:p>
            <a:pPr indent="0"/>
            <a:r>
              <a:rPr lang="en-US" sz="1600" b="0">
                <a:latin typeface="微软雅黑" panose="020B0503020204020204" charset="-122"/>
                <a:ea typeface="微软雅黑" panose="020B0503020204020204" charset="-122"/>
                <a:cs typeface="微软雅黑" panose="020B0503020204020204" charset="-122"/>
              </a:rPr>
              <a:t>t</a:t>
            </a:r>
            <a:r>
              <a:rPr lang="en-US" sz="1600" b="1">
                <a:latin typeface="微软雅黑" panose="020B0503020204020204" charset="-122"/>
                <a:ea typeface="微软雅黑" panose="020B0503020204020204" charset="-122"/>
                <a:cs typeface="微软雅黑" panose="020B0503020204020204" charset="-122"/>
              </a:rPr>
              <a:t>-</a:t>
            </a:r>
            <a:r>
              <a:rPr lang="en-US" sz="1600" b="0">
                <a:latin typeface="微软雅黑" panose="020B0503020204020204" charset="-122"/>
                <a:ea typeface="微软雅黑" panose="020B0503020204020204" charset="-122"/>
                <a:cs typeface="微软雅黑" panose="020B0503020204020204" charset="-122"/>
              </a:rPr>
              <a:t>sne2D</a:t>
            </a:r>
            <a:r>
              <a:rPr lang="zh-CN" sz="1600" b="1">
                <a:latin typeface="微软雅黑" panose="020B0503020204020204" charset="-122"/>
                <a:ea typeface="微软雅黑" panose="020B0503020204020204" charset="-122"/>
                <a:cs typeface="微软雅黑" panose="020B0503020204020204" charset="-122"/>
              </a:rPr>
              <a:t>降维</a:t>
            </a:r>
            <a:r>
              <a:rPr lang="en-US" sz="1600" b="1">
                <a:latin typeface="微软雅黑" panose="020B0503020204020204" charset="-122"/>
                <a:ea typeface="微软雅黑" panose="020B0503020204020204" charset="-122"/>
                <a:cs typeface="微软雅黑" panose="020B0503020204020204" charset="-122"/>
              </a:rPr>
              <a:t>(</a:t>
            </a:r>
            <a:r>
              <a:rPr lang="en-US" sz="1600" b="0">
                <a:latin typeface="微软雅黑" panose="020B0503020204020204" charset="-122"/>
                <a:ea typeface="微软雅黑" panose="020B0503020204020204" charset="-122"/>
                <a:cs typeface="微软雅黑" panose="020B0503020204020204" charset="-122"/>
              </a:rPr>
              <a:t>n</a:t>
            </a:r>
            <a:r>
              <a:rPr lang="en-US" sz="1600" b="1">
                <a:latin typeface="微软雅黑" panose="020B0503020204020204" charset="-122"/>
                <a:ea typeface="微软雅黑" panose="020B0503020204020204" charset="-122"/>
                <a:cs typeface="微软雅黑" panose="020B0503020204020204" charset="-122"/>
              </a:rPr>
              <a:t>_</a:t>
            </a:r>
            <a:r>
              <a:rPr lang="en-US" sz="1600" b="0">
                <a:latin typeface="微软雅黑" panose="020B0503020204020204" charset="-122"/>
                <a:ea typeface="微软雅黑" panose="020B0503020204020204" charset="-122"/>
                <a:cs typeface="微软雅黑" panose="020B0503020204020204" charset="-122"/>
              </a:rPr>
              <a:t>clusters</a:t>
            </a:r>
            <a:r>
              <a:rPr lang="en-US" sz="1600" b="1">
                <a:latin typeface="微软雅黑" panose="020B0503020204020204" charset="-122"/>
                <a:ea typeface="微软雅黑" panose="020B0503020204020204" charset="-122"/>
                <a:cs typeface="微软雅黑" panose="020B0503020204020204" charset="-122"/>
              </a:rPr>
              <a:t>=</a:t>
            </a:r>
            <a:r>
              <a:rPr lang="en-US" sz="1600" b="0">
                <a:latin typeface="微软雅黑" panose="020B0503020204020204" charset="-122"/>
                <a:ea typeface="微软雅黑" panose="020B0503020204020204" charset="-122"/>
                <a:cs typeface="微软雅黑" panose="020B0503020204020204" charset="-122"/>
              </a:rPr>
              <a:t>6</a:t>
            </a:r>
            <a:r>
              <a:rPr lang="en-US" sz="1600" b="1">
                <a:latin typeface="微软雅黑" panose="020B0503020204020204" charset="-122"/>
                <a:ea typeface="微软雅黑" panose="020B0503020204020204" charset="-122"/>
                <a:cs typeface="微软雅黑" panose="020B0503020204020204" charset="-122"/>
              </a:rPr>
              <a:t>)</a:t>
            </a:r>
            <a:endParaRPr lang="zh-CN" altLang="en-US" sz="1600">
              <a:latin typeface="微软雅黑" panose="020B0503020204020204" charset="-122"/>
              <a:ea typeface="微软雅黑" panose="020B0503020204020204" charset="-122"/>
              <a:cs typeface="微软雅黑" panose="020B0503020204020204" charset="-122"/>
            </a:endParaRPr>
          </a:p>
        </p:txBody>
      </p:sp>
      <p:pic>
        <p:nvPicPr>
          <p:cNvPr id="55" name="图片 55" descr="Unknown"/>
          <p:cNvPicPr>
            <a:picLocks noChangeAspect="1"/>
          </p:cNvPicPr>
          <p:nvPr/>
        </p:nvPicPr>
        <p:blipFill>
          <a:blip r:embed="rId4"/>
          <a:stretch>
            <a:fillRect/>
          </a:stretch>
        </p:blipFill>
        <p:spPr>
          <a:xfrm>
            <a:off x="2270125" y="3754755"/>
            <a:ext cx="2938780" cy="2133600"/>
          </a:xfrm>
          <a:prstGeom prst="rect">
            <a:avLst/>
          </a:prstGeom>
        </p:spPr>
      </p:pic>
      <p:sp>
        <p:nvSpPr>
          <p:cNvPr id="9" name="文本框 8"/>
          <p:cNvSpPr txBox="1"/>
          <p:nvPr/>
        </p:nvSpPr>
        <p:spPr>
          <a:xfrm>
            <a:off x="2218690" y="6235065"/>
            <a:ext cx="3041015" cy="337185"/>
          </a:xfrm>
          <a:prstGeom prst="rect">
            <a:avLst/>
          </a:prstGeom>
          <a:noFill/>
          <a:ln w="9525">
            <a:noFill/>
          </a:ln>
        </p:spPr>
        <p:txBody>
          <a:bodyPr wrap="square">
            <a:spAutoFit/>
          </a:bodyPr>
          <a:p>
            <a:pPr indent="266700" algn="ctr"/>
            <a:r>
              <a:rPr lang="en-US" sz="1600" b="1">
                <a:latin typeface="微软雅黑" panose="020B0503020204020204" charset="-122"/>
                <a:ea typeface="微软雅黑" panose="020B0503020204020204" charset="-122"/>
                <a:cs typeface="微软雅黑" panose="020B0503020204020204" charset="-122"/>
              </a:rPr>
              <a:t> </a:t>
            </a:r>
            <a:r>
              <a:rPr lang="en-US" sz="1600" b="0">
                <a:latin typeface="微软雅黑" panose="020B0503020204020204" charset="-122"/>
                <a:ea typeface="微软雅黑" panose="020B0503020204020204" charset="-122"/>
                <a:cs typeface="微软雅黑" panose="020B0503020204020204" charset="-122"/>
              </a:rPr>
              <a:t>t</a:t>
            </a:r>
            <a:r>
              <a:rPr lang="en-US" sz="1600" b="1">
                <a:latin typeface="微软雅黑" panose="020B0503020204020204" charset="-122"/>
                <a:ea typeface="微软雅黑" panose="020B0503020204020204" charset="-122"/>
                <a:cs typeface="微软雅黑" panose="020B0503020204020204" charset="-122"/>
              </a:rPr>
              <a:t>-</a:t>
            </a:r>
            <a:r>
              <a:rPr lang="en-US" sz="1600" b="0">
                <a:latin typeface="微软雅黑" panose="020B0503020204020204" charset="-122"/>
                <a:ea typeface="微软雅黑" panose="020B0503020204020204" charset="-122"/>
                <a:cs typeface="微软雅黑" panose="020B0503020204020204" charset="-122"/>
              </a:rPr>
              <a:t>sne3D</a:t>
            </a:r>
            <a:r>
              <a:rPr lang="zh-CN" sz="1600" b="1">
                <a:latin typeface="微软雅黑" panose="020B0503020204020204" charset="-122"/>
                <a:ea typeface="微软雅黑" panose="020B0503020204020204" charset="-122"/>
                <a:cs typeface="微软雅黑" panose="020B0503020204020204" charset="-122"/>
              </a:rPr>
              <a:t>降维</a:t>
            </a:r>
            <a:r>
              <a:rPr lang="en-US" sz="1600" b="1">
                <a:latin typeface="微软雅黑" panose="020B0503020204020204" charset="-122"/>
                <a:ea typeface="微软雅黑" panose="020B0503020204020204" charset="-122"/>
                <a:cs typeface="微软雅黑" panose="020B0503020204020204" charset="-122"/>
              </a:rPr>
              <a:t>(</a:t>
            </a:r>
            <a:r>
              <a:rPr lang="en-US" sz="1600" b="0">
                <a:latin typeface="微软雅黑" panose="020B0503020204020204" charset="-122"/>
                <a:ea typeface="微软雅黑" panose="020B0503020204020204" charset="-122"/>
                <a:cs typeface="微软雅黑" panose="020B0503020204020204" charset="-122"/>
              </a:rPr>
              <a:t>n</a:t>
            </a:r>
            <a:r>
              <a:rPr lang="en-US" sz="1600" b="1">
                <a:latin typeface="微软雅黑" panose="020B0503020204020204" charset="-122"/>
                <a:ea typeface="微软雅黑" panose="020B0503020204020204" charset="-122"/>
                <a:cs typeface="微软雅黑" panose="020B0503020204020204" charset="-122"/>
              </a:rPr>
              <a:t>_</a:t>
            </a:r>
            <a:r>
              <a:rPr lang="en-US" sz="1600" b="0">
                <a:latin typeface="微软雅黑" panose="020B0503020204020204" charset="-122"/>
                <a:ea typeface="微软雅黑" panose="020B0503020204020204" charset="-122"/>
                <a:cs typeface="微软雅黑" panose="020B0503020204020204" charset="-122"/>
              </a:rPr>
              <a:t>clusters</a:t>
            </a:r>
            <a:r>
              <a:rPr lang="en-US" sz="1600" b="1">
                <a:latin typeface="微软雅黑" panose="020B0503020204020204" charset="-122"/>
                <a:ea typeface="微软雅黑" panose="020B0503020204020204" charset="-122"/>
                <a:cs typeface="微软雅黑" panose="020B0503020204020204" charset="-122"/>
              </a:rPr>
              <a:t>=</a:t>
            </a:r>
            <a:r>
              <a:rPr lang="en-US" sz="1600" b="0">
                <a:latin typeface="微软雅黑" panose="020B0503020204020204" charset="-122"/>
                <a:ea typeface="微软雅黑" panose="020B0503020204020204" charset="-122"/>
                <a:cs typeface="微软雅黑" panose="020B0503020204020204" charset="-122"/>
              </a:rPr>
              <a:t>7</a:t>
            </a:r>
            <a:r>
              <a:rPr lang="en-US" sz="1600" b="1">
                <a:latin typeface="微软雅黑" panose="020B0503020204020204" charset="-122"/>
                <a:ea typeface="微软雅黑" panose="020B0503020204020204" charset="-122"/>
                <a:cs typeface="微软雅黑" panose="020B0503020204020204" charset="-122"/>
              </a:rPr>
              <a:t>)</a:t>
            </a: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10" name="矩形 9"/>
          <p:cNvSpPr/>
          <p:nvPr/>
        </p:nvSpPr>
        <p:spPr>
          <a:xfrm>
            <a:off x="-23495" y="258445"/>
            <a:ext cx="2672715" cy="368300"/>
          </a:xfrm>
          <a:prstGeom prst="rect">
            <a:avLst/>
          </a:prstGeom>
          <a:noFill/>
          <a:ln>
            <a:noFill/>
          </a:ln>
        </p:spPr>
        <p:txBody>
          <a:bodyPr wrap="square" rtlCol="0" anchor="t">
            <a:spAutoFit/>
          </a:bodyPr>
          <a:p>
            <a:pPr algn="ctr"/>
            <a:r>
              <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降维</a:t>
            </a:r>
            <a:r>
              <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可视化</a:t>
            </a:r>
            <a:endPar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54" name="图片 54" descr="tsne-2"/>
          <p:cNvPicPr>
            <a:picLocks noChangeAspect="1"/>
          </p:cNvPicPr>
          <p:nvPr/>
        </p:nvPicPr>
        <p:blipFill>
          <a:blip r:embed="rId5"/>
          <a:stretch>
            <a:fillRect/>
          </a:stretch>
        </p:blipFill>
        <p:spPr>
          <a:xfrm>
            <a:off x="5836920" y="3606165"/>
            <a:ext cx="3825240" cy="2593340"/>
          </a:xfrm>
          <a:prstGeom prst="rect">
            <a:avLst/>
          </a:prstGeom>
        </p:spPr>
      </p:pic>
      <p:sp>
        <p:nvSpPr>
          <p:cNvPr id="3" name="文本框 2"/>
          <p:cNvSpPr txBox="1"/>
          <p:nvPr/>
        </p:nvSpPr>
        <p:spPr>
          <a:xfrm>
            <a:off x="5208905" y="6256655"/>
            <a:ext cx="5080000" cy="337185"/>
          </a:xfrm>
          <a:prstGeom prst="rect">
            <a:avLst/>
          </a:prstGeom>
          <a:noFill/>
          <a:ln w="9525">
            <a:noFill/>
          </a:ln>
        </p:spPr>
        <p:txBody>
          <a:bodyPr>
            <a:spAutoFit/>
          </a:bodyPr>
          <a:p>
            <a:pPr marL="0" indent="266700" algn="ctr"/>
            <a:r>
              <a:rPr lang="zh-CN" sz="1600" b="1">
                <a:cs typeface="宋体" charset="0"/>
              </a:rPr>
              <a:t>图</a:t>
            </a:r>
            <a:r>
              <a:rPr lang="en-US" sz="1600" b="1">
                <a:latin typeface="Times New Roman" panose="02020603050405020304" charset="0"/>
                <a:cs typeface="宋体" charset="0"/>
              </a:rPr>
              <a:t>6</a:t>
            </a:r>
            <a:r>
              <a:rPr lang="en-US" sz="1600" b="1">
                <a:latin typeface="宋体" charset="0"/>
                <a:cs typeface="宋体" charset="0"/>
              </a:rPr>
              <a:t> </a:t>
            </a:r>
            <a:r>
              <a:rPr lang="en-US" sz="1600" b="1">
                <a:latin typeface="Times New Roman" panose="02020603050405020304" charset="0"/>
                <a:cs typeface="宋体" charset="0"/>
              </a:rPr>
              <a:t>t</a:t>
            </a:r>
            <a:r>
              <a:rPr lang="en-US" sz="1600" b="1">
                <a:latin typeface="宋体" charset="0"/>
                <a:cs typeface="宋体" charset="0"/>
              </a:rPr>
              <a:t>-</a:t>
            </a:r>
            <a:r>
              <a:rPr lang="en-US" sz="1600" b="1">
                <a:latin typeface="+mj-ea"/>
                <a:ea typeface="+mj-ea"/>
                <a:cs typeface="宋体" charset="0"/>
              </a:rPr>
              <a:t>sne2D</a:t>
            </a:r>
            <a:r>
              <a:rPr lang="zh-CN" sz="1600" b="1">
                <a:cs typeface="宋体" charset="0"/>
              </a:rPr>
              <a:t>降维</a:t>
            </a:r>
            <a:r>
              <a:rPr lang="en-US" sz="1600" b="1">
                <a:latin typeface="宋体" charset="0"/>
                <a:cs typeface="宋体" charset="0"/>
              </a:rPr>
              <a:t>(</a:t>
            </a:r>
            <a:r>
              <a:rPr lang="en-US" sz="1600" b="1">
                <a:latin typeface="Times New Roman" panose="02020603050405020304" charset="0"/>
                <a:cs typeface="宋体" charset="0"/>
              </a:rPr>
              <a:t>n</a:t>
            </a:r>
            <a:r>
              <a:rPr lang="en-US" sz="1600" b="1">
                <a:latin typeface="宋体" charset="0"/>
                <a:cs typeface="宋体" charset="0"/>
              </a:rPr>
              <a:t>_</a:t>
            </a:r>
            <a:r>
              <a:rPr lang="en-US" sz="1600" b="1">
                <a:latin typeface="Times New Roman" panose="02020603050405020304" charset="0"/>
                <a:cs typeface="宋体" charset="0"/>
              </a:rPr>
              <a:t>clusters</a:t>
            </a:r>
            <a:r>
              <a:rPr lang="en-US" sz="1600" b="1">
                <a:latin typeface="宋体" charset="0"/>
                <a:cs typeface="宋体" charset="0"/>
              </a:rPr>
              <a:t>=</a:t>
            </a:r>
            <a:r>
              <a:rPr lang="en-US" sz="1600" b="1">
                <a:latin typeface="Times New Roman" panose="02020603050405020304" charset="0"/>
                <a:cs typeface="宋体" charset="0"/>
              </a:rPr>
              <a:t>7</a:t>
            </a:r>
            <a:r>
              <a:rPr lang="en-US" sz="1600" b="1">
                <a:latin typeface="宋体" charset="0"/>
                <a:cs typeface="宋体" charset="0"/>
              </a:rPr>
              <a:t>)</a:t>
            </a:r>
            <a:endParaRPr lang="zh-CN" altLang="en-US" sz="1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722995" y="166370"/>
            <a:ext cx="3469005" cy="8559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 name="矩形 9"/>
          <p:cNvSpPr/>
          <p:nvPr/>
        </p:nvSpPr>
        <p:spPr>
          <a:xfrm>
            <a:off x="-23495" y="258445"/>
            <a:ext cx="2672715" cy="368300"/>
          </a:xfrm>
          <a:prstGeom prst="rect">
            <a:avLst/>
          </a:prstGeom>
          <a:noFill/>
          <a:ln>
            <a:noFill/>
          </a:ln>
        </p:spPr>
        <p:txBody>
          <a:bodyPr wrap="square" rtlCol="0" anchor="t">
            <a:spAutoFit/>
          </a:bodyPr>
          <a:p>
            <a:pPr algn="ctr"/>
            <a:r>
              <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算法改进</a:t>
            </a:r>
            <a:endPar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5" name="图片 4" descr="截屏2022-05-26 下午11.16.53"/>
          <p:cNvPicPr>
            <a:picLocks noChangeAspect="1"/>
          </p:cNvPicPr>
          <p:nvPr/>
        </p:nvPicPr>
        <p:blipFill>
          <a:blip r:embed="rId1"/>
          <a:stretch>
            <a:fillRect/>
          </a:stretch>
        </p:blipFill>
        <p:spPr>
          <a:xfrm>
            <a:off x="2505075" y="2562860"/>
            <a:ext cx="7454900" cy="1917700"/>
          </a:xfrm>
          <a:prstGeom prst="rect">
            <a:avLst/>
          </a:prstGeom>
        </p:spPr>
      </p:pic>
      <p:sp>
        <p:nvSpPr>
          <p:cNvPr id="101" name="文本框 100"/>
          <p:cNvSpPr txBox="1"/>
          <p:nvPr/>
        </p:nvSpPr>
        <p:spPr>
          <a:xfrm>
            <a:off x="2799715" y="1483995"/>
            <a:ext cx="7024370" cy="829945"/>
          </a:xfrm>
          <a:prstGeom prst="rect">
            <a:avLst/>
          </a:prstGeom>
          <a:noFill/>
          <a:ln w="9525">
            <a:noFill/>
          </a:ln>
        </p:spPr>
        <p:txBody>
          <a:bodyPr wrap="square">
            <a:spAutoFit/>
          </a:bodyPr>
          <a:p>
            <a:pPr marL="0" indent="0" algn="l"/>
            <a:r>
              <a:rPr lang="en-US" sz="1600" b="0">
                <a:latin typeface="Times New Roman Regular" panose="02020603050405020304" charset="0"/>
                <a:cs typeface="宋体" charset="0"/>
              </a:rPr>
              <a:t>      K-Prototypes</a:t>
            </a:r>
            <a:r>
              <a:rPr lang="zh-CN" sz="1600" b="0">
                <a:cs typeface="宋体" charset="0"/>
              </a:rPr>
              <a:t>算法中对于数值变量是使用</a:t>
            </a:r>
            <a:r>
              <a:rPr lang="en-US" sz="1600" b="0">
                <a:latin typeface="Times New Roman" panose="02020603050405020304" charset="0"/>
                <a:cs typeface="宋体" charset="0"/>
              </a:rPr>
              <a:t>K</a:t>
            </a:r>
            <a:r>
              <a:rPr lang="en-US" sz="1600" b="0">
                <a:latin typeface="宋体" charset="0"/>
                <a:cs typeface="宋体" charset="0"/>
              </a:rPr>
              <a:t>-</a:t>
            </a:r>
            <a:r>
              <a:rPr lang="en-US" sz="1600" b="0">
                <a:latin typeface="Times New Roman" panose="02020603050405020304" charset="0"/>
                <a:cs typeface="宋体" charset="0"/>
              </a:rPr>
              <a:t>Means</a:t>
            </a:r>
            <a:r>
              <a:rPr lang="zh-CN" sz="1600" b="0">
                <a:cs typeface="宋体" charset="0"/>
              </a:rPr>
              <a:t>来计算，初始点的选取是通过均值与方差选取的点，改进的</a:t>
            </a:r>
            <a:r>
              <a:rPr lang="en-US" sz="1600" b="0">
                <a:latin typeface="Times New Roman Regular" panose="02020603050405020304" charset="0"/>
                <a:cs typeface="宋体" charset="0"/>
              </a:rPr>
              <a:t>K-Prototypes</a:t>
            </a:r>
            <a:r>
              <a:rPr lang="zh-CN" sz="1600" b="0">
                <a:cs typeface="宋体" charset="0"/>
              </a:rPr>
              <a:t>则采取分组平均法来取得初始点。</a:t>
            </a:r>
            <a:endParaRPr lang="zh-CN" altLang="en-US"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3495" y="258445"/>
            <a:ext cx="2672715" cy="368300"/>
          </a:xfrm>
          <a:prstGeom prst="rect">
            <a:avLst/>
          </a:prstGeom>
          <a:noFill/>
          <a:ln>
            <a:noFill/>
          </a:ln>
        </p:spPr>
        <p:txBody>
          <a:bodyPr wrap="square" rtlCol="0" anchor="t">
            <a:spAutoFit/>
          </a:bodyPr>
          <a:p>
            <a:pPr algn="ctr"/>
            <a:r>
              <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图表</a:t>
            </a:r>
            <a:r>
              <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分析</a:t>
            </a:r>
            <a:endPar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2" name="图片 1" descr="截屏2022-05-26 下午11.19.41"/>
          <p:cNvPicPr>
            <a:picLocks noChangeAspect="1"/>
          </p:cNvPicPr>
          <p:nvPr/>
        </p:nvPicPr>
        <p:blipFill>
          <a:blip r:embed="rId1"/>
          <a:stretch>
            <a:fillRect/>
          </a:stretch>
        </p:blipFill>
        <p:spPr>
          <a:xfrm>
            <a:off x="563245" y="626745"/>
            <a:ext cx="3629660" cy="2463800"/>
          </a:xfrm>
          <a:prstGeom prst="rect">
            <a:avLst/>
          </a:prstGeom>
        </p:spPr>
      </p:pic>
      <p:pic>
        <p:nvPicPr>
          <p:cNvPr id="3" name="图片 2" descr="截屏2022-05-26 下午11.20.10"/>
          <p:cNvPicPr>
            <a:picLocks noChangeAspect="1"/>
          </p:cNvPicPr>
          <p:nvPr/>
        </p:nvPicPr>
        <p:blipFill>
          <a:blip r:embed="rId2"/>
          <a:stretch>
            <a:fillRect/>
          </a:stretch>
        </p:blipFill>
        <p:spPr>
          <a:xfrm>
            <a:off x="4351020" y="628015"/>
            <a:ext cx="3649263" cy="2462400"/>
          </a:xfrm>
          <a:prstGeom prst="rect">
            <a:avLst/>
          </a:prstGeom>
        </p:spPr>
      </p:pic>
      <p:pic>
        <p:nvPicPr>
          <p:cNvPr id="4" name="图片 3" descr="截屏2022-05-26 下午11.20.36"/>
          <p:cNvPicPr>
            <a:picLocks noChangeAspect="1"/>
          </p:cNvPicPr>
          <p:nvPr/>
        </p:nvPicPr>
        <p:blipFill>
          <a:blip r:embed="rId3"/>
          <a:stretch>
            <a:fillRect/>
          </a:stretch>
        </p:blipFill>
        <p:spPr>
          <a:xfrm>
            <a:off x="8000365" y="628015"/>
            <a:ext cx="3686798" cy="2462400"/>
          </a:xfrm>
          <a:prstGeom prst="rect">
            <a:avLst/>
          </a:prstGeom>
        </p:spPr>
      </p:pic>
      <p:pic>
        <p:nvPicPr>
          <p:cNvPr id="7" name="图片 6" descr="截屏2022-05-26 下午11.20.56"/>
          <p:cNvPicPr>
            <a:picLocks noChangeAspect="1"/>
          </p:cNvPicPr>
          <p:nvPr/>
        </p:nvPicPr>
        <p:blipFill>
          <a:blip r:embed="rId4"/>
          <a:stretch>
            <a:fillRect/>
          </a:stretch>
        </p:blipFill>
        <p:spPr>
          <a:xfrm>
            <a:off x="560705" y="3261360"/>
            <a:ext cx="3632040" cy="2462400"/>
          </a:xfrm>
          <a:prstGeom prst="rect">
            <a:avLst/>
          </a:prstGeom>
        </p:spPr>
      </p:pic>
      <p:pic>
        <p:nvPicPr>
          <p:cNvPr id="8" name="图片 7" descr="截屏2022-05-26 下午11.21.06"/>
          <p:cNvPicPr>
            <a:picLocks noChangeAspect="1"/>
          </p:cNvPicPr>
          <p:nvPr/>
        </p:nvPicPr>
        <p:blipFill>
          <a:blip r:embed="rId5"/>
          <a:stretch>
            <a:fillRect/>
          </a:stretch>
        </p:blipFill>
        <p:spPr>
          <a:xfrm>
            <a:off x="4246245" y="3261360"/>
            <a:ext cx="3656085" cy="2462400"/>
          </a:xfrm>
          <a:prstGeom prst="rect">
            <a:avLst/>
          </a:prstGeom>
        </p:spPr>
      </p:pic>
      <p:pic>
        <p:nvPicPr>
          <p:cNvPr id="9" name="图片 8" descr="截屏2022-05-26 下午11.21.30"/>
          <p:cNvPicPr>
            <a:picLocks noChangeAspect="1"/>
          </p:cNvPicPr>
          <p:nvPr/>
        </p:nvPicPr>
        <p:blipFill>
          <a:blip r:embed="rId6"/>
          <a:stretch>
            <a:fillRect/>
          </a:stretch>
        </p:blipFill>
        <p:spPr>
          <a:xfrm>
            <a:off x="8003540" y="3261360"/>
            <a:ext cx="3683481" cy="2462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3495" y="258445"/>
            <a:ext cx="2672715" cy="368300"/>
          </a:xfrm>
          <a:prstGeom prst="rect">
            <a:avLst/>
          </a:prstGeom>
          <a:noFill/>
          <a:ln>
            <a:noFill/>
          </a:ln>
        </p:spPr>
        <p:txBody>
          <a:bodyPr wrap="square" rtlCol="0" anchor="t">
            <a:spAutoFit/>
          </a:bodyPr>
          <a:p>
            <a:pPr algn="ctr"/>
            <a:r>
              <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医生</a:t>
            </a:r>
            <a:r>
              <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画像</a:t>
            </a:r>
            <a:endPar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5" name="图片 4" descr="截屏2022-05-26 下午11.22.50"/>
          <p:cNvPicPr>
            <a:picLocks noChangeAspect="1"/>
          </p:cNvPicPr>
          <p:nvPr/>
        </p:nvPicPr>
        <p:blipFill>
          <a:blip r:embed="rId1"/>
          <a:stretch>
            <a:fillRect/>
          </a:stretch>
        </p:blipFill>
        <p:spPr>
          <a:xfrm>
            <a:off x="889635" y="628015"/>
            <a:ext cx="2907665" cy="2799080"/>
          </a:xfrm>
          <a:prstGeom prst="rect">
            <a:avLst/>
          </a:prstGeom>
        </p:spPr>
      </p:pic>
      <p:pic>
        <p:nvPicPr>
          <p:cNvPr id="12" name="图片 11" descr="截屏2022-05-26 下午11.23.44"/>
          <p:cNvPicPr>
            <a:picLocks noChangeAspect="1"/>
          </p:cNvPicPr>
          <p:nvPr/>
        </p:nvPicPr>
        <p:blipFill>
          <a:blip r:embed="rId2"/>
          <a:stretch>
            <a:fillRect/>
          </a:stretch>
        </p:blipFill>
        <p:spPr>
          <a:xfrm>
            <a:off x="4431665" y="628015"/>
            <a:ext cx="2781609" cy="2800800"/>
          </a:xfrm>
          <a:prstGeom prst="rect">
            <a:avLst/>
          </a:prstGeom>
        </p:spPr>
      </p:pic>
      <p:pic>
        <p:nvPicPr>
          <p:cNvPr id="13" name="图片 12" descr="截屏2022-05-26 下午11.24.11"/>
          <p:cNvPicPr>
            <a:picLocks noChangeAspect="1"/>
          </p:cNvPicPr>
          <p:nvPr/>
        </p:nvPicPr>
        <p:blipFill>
          <a:blip r:embed="rId3"/>
          <a:stretch>
            <a:fillRect/>
          </a:stretch>
        </p:blipFill>
        <p:spPr>
          <a:xfrm>
            <a:off x="8023225" y="626110"/>
            <a:ext cx="2815063" cy="2800800"/>
          </a:xfrm>
          <a:prstGeom prst="rect">
            <a:avLst/>
          </a:prstGeom>
        </p:spPr>
      </p:pic>
      <p:pic>
        <p:nvPicPr>
          <p:cNvPr id="14" name="图片 13" descr="截屏2022-05-26 下午11.24.23"/>
          <p:cNvPicPr>
            <a:picLocks noChangeAspect="1"/>
          </p:cNvPicPr>
          <p:nvPr/>
        </p:nvPicPr>
        <p:blipFill>
          <a:blip r:embed="rId4"/>
          <a:stretch>
            <a:fillRect/>
          </a:stretch>
        </p:blipFill>
        <p:spPr>
          <a:xfrm>
            <a:off x="953135" y="3427095"/>
            <a:ext cx="2781609" cy="2800800"/>
          </a:xfrm>
          <a:prstGeom prst="rect">
            <a:avLst/>
          </a:prstGeom>
        </p:spPr>
      </p:pic>
      <p:pic>
        <p:nvPicPr>
          <p:cNvPr id="15" name="图片 14" descr="截屏2022-05-26 下午11.24.34"/>
          <p:cNvPicPr>
            <a:picLocks noChangeAspect="1"/>
          </p:cNvPicPr>
          <p:nvPr/>
        </p:nvPicPr>
        <p:blipFill>
          <a:blip r:embed="rId5"/>
          <a:stretch>
            <a:fillRect/>
          </a:stretch>
        </p:blipFill>
        <p:spPr>
          <a:xfrm>
            <a:off x="4460240" y="3427095"/>
            <a:ext cx="2724815" cy="2800800"/>
          </a:xfrm>
          <a:prstGeom prst="rect">
            <a:avLst/>
          </a:prstGeom>
        </p:spPr>
      </p:pic>
      <p:pic>
        <p:nvPicPr>
          <p:cNvPr id="16" name="图片 15" descr="截屏2022-05-26 下午11.24.56"/>
          <p:cNvPicPr>
            <a:picLocks noChangeAspect="1"/>
          </p:cNvPicPr>
          <p:nvPr/>
        </p:nvPicPr>
        <p:blipFill>
          <a:blip r:embed="rId6"/>
          <a:stretch>
            <a:fillRect/>
          </a:stretch>
        </p:blipFill>
        <p:spPr>
          <a:xfrm>
            <a:off x="8023225" y="3429000"/>
            <a:ext cx="2785759" cy="28008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3495" y="258445"/>
            <a:ext cx="2672715" cy="368300"/>
          </a:xfrm>
          <a:prstGeom prst="rect">
            <a:avLst/>
          </a:prstGeom>
          <a:noFill/>
          <a:ln>
            <a:noFill/>
          </a:ln>
        </p:spPr>
        <p:txBody>
          <a:bodyPr wrap="square" rtlCol="0" anchor="t">
            <a:spAutoFit/>
          </a:bodyPr>
          <a:p>
            <a:pPr algn="ctr"/>
            <a:r>
              <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价格</a:t>
            </a:r>
            <a:r>
              <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区间</a:t>
            </a:r>
            <a:endPar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2" name="图片 1" descr="截屏2022-05-26 下午11.28.03"/>
          <p:cNvPicPr>
            <a:picLocks noChangeAspect="1"/>
          </p:cNvPicPr>
          <p:nvPr/>
        </p:nvPicPr>
        <p:blipFill>
          <a:blip r:embed="rId1"/>
          <a:stretch>
            <a:fillRect/>
          </a:stretch>
        </p:blipFill>
        <p:spPr>
          <a:xfrm>
            <a:off x="2649220" y="454025"/>
            <a:ext cx="6579870" cy="3710305"/>
          </a:xfrm>
          <a:prstGeom prst="rect">
            <a:avLst/>
          </a:prstGeom>
        </p:spPr>
      </p:pic>
      <p:pic>
        <p:nvPicPr>
          <p:cNvPr id="3" name="图片 2" descr="截屏2022-05-26 下午11.28.33"/>
          <p:cNvPicPr>
            <a:picLocks noChangeAspect="1"/>
          </p:cNvPicPr>
          <p:nvPr/>
        </p:nvPicPr>
        <p:blipFill>
          <a:blip r:embed="rId2"/>
          <a:stretch>
            <a:fillRect/>
          </a:stretch>
        </p:blipFill>
        <p:spPr>
          <a:xfrm>
            <a:off x="2266950" y="4363720"/>
            <a:ext cx="7658100" cy="14097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5101897" y="5499"/>
            <a:ext cx="3894779" cy="6613963"/>
          </a:xfrm>
          <a:prstGeom prst="rect">
            <a:avLst/>
          </a:prstGeom>
          <a:solidFill>
            <a:srgbClr val="FEF0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132080" y="0"/>
            <a:ext cx="6096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64085" y="1441655"/>
            <a:ext cx="804759" cy="804759"/>
          </a:xfrm>
          <a:prstGeom prst="ellipse">
            <a:avLst/>
          </a:prstGeom>
          <a:solidFill>
            <a:srgbClr val="F5D8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64085" y="2556788"/>
            <a:ext cx="804759" cy="804759"/>
          </a:xfrm>
          <a:prstGeom prst="ellipse">
            <a:avLst/>
          </a:prstGeom>
          <a:solidFill>
            <a:srgbClr val="F6D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64085" y="4835240"/>
            <a:ext cx="804759" cy="804759"/>
          </a:xfrm>
          <a:prstGeom prst="ellipse">
            <a:avLst/>
          </a:prstGeom>
          <a:solidFill>
            <a:srgbClr val="F6D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p:nvSpPr>
        <p:spPr>
          <a:xfrm>
            <a:off x="1618251" y="1503137"/>
            <a:ext cx="3278644" cy="573621"/>
          </a:xfrm>
          <a:prstGeom prst="rect">
            <a:avLst/>
          </a:prstGeom>
          <a:solidFill>
            <a:srgbClr val="F5D8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我国医疗资源现状和</a:t>
            </a:r>
            <a:endParaRPr lang="zh-CN" altLang="en-US"/>
          </a:p>
          <a:p>
            <a:pPr algn="ctr"/>
            <a:r>
              <a:rPr lang="zh-CN" altLang="en-US"/>
              <a:t>“互联网 + 医疗”</a:t>
            </a:r>
            <a:endParaRPr lang="zh-CN" altLang="en-US"/>
          </a:p>
        </p:txBody>
      </p:sp>
      <p:sp>
        <p:nvSpPr>
          <p:cNvPr id="25" name="矩形 24"/>
          <p:cNvSpPr/>
          <p:nvPr/>
        </p:nvSpPr>
        <p:spPr>
          <a:xfrm>
            <a:off x="1618251" y="2168038"/>
            <a:ext cx="3278644" cy="139857"/>
          </a:xfrm>
          <a:prstGeom prst="rect">
            <a:avLst/>
          </a:prstGeom>
          <a:solidFill>
            <a:srgbClr val="EB9B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27" name="矩形 26"/>
          <p:cNvSpPr/>
          <p:nvPr/>
        </p:nvSpPr>
        <p:spPr>
          <a:xfrm>
            <a:off x="1618251" y="3303491"/>
            <a:ext cx="3278644" cy="139857"/>
          </a:xfrm>
          <a:prstGeom prst="rect">
            <a:avLst/>
          </a:prstGeom>
          <a:solidFill>
            <a:srgbClr val="EB9B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618251" y="5581942"/>
            <a:ext cx="3278644" cy="139857"/>
          </a:xfrm>
          <a:prstGeom prst="rect">
            <a:avLst/>
          </a:prstGeom>
          <a:solidFill>
            <a:srgbClr val="EB9B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618251" y="2638517"/>
            <a:ext cx="3278644" cy="573621"/>
          </a:xfrm>
          <a:prstGeom prst="rect">
            <a:avLst/>
          </a:prstGeom>
          <a:solidFill>
            <a:srgbClr val="F5D8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ym typeface="+mn-ea"/>
              </a:rPr>
              <a:t>数据来源</a:t>
            </a:r>
            <a:endParaRPr lang="zh-CN" altLang="en-US"/>
          </a:p>
        </p:txBody>
      </p:sp>
      <p:sp>
        <p:nvSpPr>
          <p:cNvPr id="6" name="矩形 5"/>
          <p:cNvSpPr/>
          <p:nvPr/>
        </p:nvSpPr>
        <p:spPr>
          <a:xfrm>
            <a:off x="1618251" y="4916897"/>
            <a:ext cx="3278644" cy="573621"/>
          </a:xfrm>
          <a:prstGeom prst="rect">
            <a:avLst/>
          </a:prstGeom>
          <a:solidFill>
            <a:srgbClr val="F5D8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结论及</a:t>
            </a:r>
            <a:r>
              <a:rPr lang="zh-CN" altLang="en-US" dirty="0"/>
              <a:t>建议</a:t>
            </a:r>
            <a:endParaRPr lang="zh-CN" altLang="en-US" dirty="0"/>
          </a:p>
        </p:txBody>
      </p:sp>
      <p:pic>
        <p:nvPicPr>
          <p:cNvPr id="7" name="图片 6" descr="5"/>
          <p:cNvPicPr>
            <a:picLocks noChangeAspect="1"/>
          </p:cNvPicPr>
          <p:nvPr/>
        </p:nvPicPr>
        <p:blipFill>
          <a:blip r:embed="rId1" cstate="print"/>
          <a:srcRect/>
          <a:stretch>
            <a:fillRect/>
          </a:stretch>
        </p:blipFill>
        <p:spPr>
          <a:xfrm>
            <a:off x="464299" y="2575315"/>
            <a:ext cx="814705" cy="784225"/>
          </a:xfrm>
          <a:prstGeom prst="rect">
            <a:avLst/>
          </a:prstGeom>
          <a:effectLst/>
        </p:spPr>
      </p:pic>
      <p:pic>
        <p:nvPicPr>
          <p:cNvPr id="15" name="图片 14" descr="5"/>
          <p:cNvPicPr>
            <a:picLocks noChangeAspect="1"/>
          </p:cNvPicPr>
          <p:nvPr/>
        </p:nvPicPr>
        <p:blipFill>
          <a:blip r:embed="rId1" cstate="print"/>
          <a:srcRect/>
          <a:stretch>
            <a:fillRect/>
          </a:stretch>
        </p:blipFill>
        <p:spPr>
          <a:xfrm>
            <a:off x="464299" y="4874015"/>
            <a:ext cx="814705" cy="784225"/>
          </a:xfrm>
          <a:prstGeom prst="rect">
            <a:avLst/>
          </a:prstGeom>
          <a:effectLst/>
        </p:spPr>
      </p:pic>
      <p:sp>
        <p:nvSpPr>
          <p:cNvPr id="18" name="文本框 17"/>
          <p:cNvSpPr txBox="1"/>
          <p:nvPr/>
        </p:nvSpPr>
        <p:spPr>
          <a:xfrm>
            <a:off x="6228082" y="902741"/>
            <a:ext cx="2846067" cy="400110"/>
          </a:xfrm>
          <a:prstGeom prst="rect">
            <a:avLst/>
          </a:prstGeom>
          <a:noFill/>
          <a:effectLst>
            <a:glow rad="228600">
              <a:schemeClr val="accent2">
                <a:satMod val="175000"/>
                <a:alpha val="40000"/>
              </a:schemeClr>
            </a:glow>
          </a:effectLst>
        </p:spPr>
        <p:txBody>
          <a:bodyPr wrap="square" rtlCol="0">
            <a:spAutoFit/>
          </a:bodyPr>
          <a:lstStyle/>
          <a:p>
            <a:r>
              <a:rPr lang="en-US" altLang="zh-CN" sz="2000" dirty="0"/>
              <a:t>CONTENTS</a:t>
            </a:r>
            <a:endParaRPr lang="zh-CN" altLang="en-US" sz="2000" dirty="0"/>
          </a:p>
        </p:txBody>
      </p:sp>
      <p:pic>
        <p:nvPicPr>
          <p:cNvPr id="9" name="图片 8" descr="5"/>
          <p:cNvPicPr>
            <a:picLocks noChangeAspect="1"/>
          </p:cNvPicPr>
          <p:nvPr/>
        </p:nvPicPr>
        <p:blipFill>
          <a:blip r:embed="rId1" cstate="print"/>
          <a:srcRect/>
          <a:stretch>
            <a:fillRect/>
          </a:stretch>
        </p:blipFill>
        <p:spPr>
          <a:xfrm>
            <a:off x="464299" y="1460255"/>
            <a:ext cx="814705" cy="784225"/>
          </a:xfrm>
          <a:prstGeom prst="rect">
            <a:avLst/>
          </a:prstGeom>
          <a:effectLst/>
        </p:spPr>
      </p:pic>
      <p:pic>
        <p:nvPicPr>
          <p:cNvPr id="11" name="图片 10"/>
          <p:cNvPicPr>
            <a:picLocks noChangeAspect="1"/>
          </p:cNvPicPr>
          <p:nvPr/>
        </p:nvPicPr>
        <p:blipFill>
          <a:blip r:embed="rId2"/>
          <a:stretch>
            <a:fillRect/>
          </a:stretch>
        </p:blipFill>
        <p:spPr>
          <a:xfrm>
            <a:off x="5308100" y="1441271"/>
            <a:ext cx="6823375" cy="4546072"/>
          </a:xfrm>
          <a:prstGeom prst="rect">
            <a:avLst/>
          </a:prstGeom>
          <a:blipFill>
            <a:blip r:embed="rId3">
              <a:alphaModFix amt="66000"/>
            </a:blip>
            <a:tile tx="0" ty="0" sx="100000" sy="100000" flip="none" algn="tl"/>
          </a:blipFill>
        </p:spPr>
      </p:pic>
      <p:sp>
        <p:nvSpPr>
          <p:cNvPr id="8" name="文本框 7"/>
          <p:cNvSpPr txBox="1"/>
          <p:nvPr/>
        </p:nvSpPr>
        <p:spPr>
          <a:xfrm>
            <a:off x="6337380" y="178813"/>
            <a:ext cx="1391728" cy="707886"/>
          </a:xfrm>
          <a:prstGeom prst="rect">
            <a:avLst/>
          </a:prstGeom>
          <a:noFill/>
        </p:spPr>
        <p:txBody>
          <a:bodyPr wrap="none" rtlCol="0">
            <a:spAutoFit/>
          </a:bodyPr>
          <a:lstStyle/>
          <a:p>
            <a:r>
              <a:rPr lang="zh-CN" altLang="en-US" sz="4000" dirty="0"/>
              <a:t>目 录</a:t>
            </a:r>
            <a:endParaRPr lang="zh-CN" altLang="en-US" sz="4000" dirty="0"/>
          </a:p>
        </p:txBody>
      </p:sp>
      <p:sp>
        <p:nvSpPr>
          <p:cNvPr id="28" name="矩形 27"/>
          <p:cNvSpPr/>
          <p:nvPr/>
        </p:nvSpPr>
        <p:spPr>
          <a:xfrm>
            <a:off x="9424670" y="179070"/>
            <a:ext cx="2627630" cy="8204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6" name="椭圆 25"/>
          <p:cNvSpPr/>
          <p:nvPr/>
        </p:nvSpPr>
        <p:spPr>
          <a:xfrm>
            <a:off x="464085" y="3673118"/>
            <a:ext cx="804759" cy="804759"/>
          </a:xfrm>
          <a:prstGeom prst="ellipse">
            <a:avLst/>
          </a:prstGeom>
          <a:solidFill>
            <a:srgbClr val="F6DD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矩形 29"/>
          <p:cNvSpPr/>
          <p:nvPr/>
        </p:nvSpPr>
        <p:spPr>
          <a:xfrm>
            <a:off x="1618251" y="4419821"/>
            <a:ext cx="3278644" cy="139857"/>
          </a:xfrm>
          <a:prstGeom prst="rect">
            <a:avLst/>
          </a:prstGeom>
          <a:solidFill>
            <a:srgbClr val="EB9B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矩形 30"/>
          <p:cNvSpPr/>
          <p:nvPr/>
        </p:nvSpPr>
        <p:spPr>
          <a:xfrm>
            <a:off x="1618251" y="3754847"/>
            <a:ext cx="3278644" cy="573621"/>
          </a:xfrm>
          <a:prstGeom prst="rect">
            <a:avLst/>
          </a:prstGeom>
          <a:solidFill>
            <a:srgbClr val="F5D8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sym typeface="+mn-ea"/>
              </a:rPr>
              <a:t>主要方法及</a:t>
            </a:r>
            <a:r>
              <a:rPr lang="zh-CN" altLang="en-US" dirty="0">
                <a:sym typeface="+mn-ea"/>
              </a:rPr>
              <a:t>结果</a:t>
            </a:r>
            <a:endParaRPr lang="zh-CN" altLang="en-US" dirty="0">
              <a:sym typeface="+mn-ea"/>
            </a:endParaRPr>
          </a:p>
        </p:txBody>
      </p:sp>
      <p:pic>
        <p:nvPicPr>
          <p:cNvPr id="32" name="图片 31" descr="5"/>
          <p:cNvPicPr>
            <a:picLocks noChangeAspect="1"/>
          </p:cNvPicPr>
          <p:nvPr/>
        </p:nvPicPr>
        <p:blipFill>
          <a:blip r:embed="rId1" cstate="print"/>
          <a:srcRect/>
          <a:stretch>
            <a:fillRect/>
          </a:stretch>
        </p:blipFill>
        <p:spPr>
          <a:xfrm>
            <a:off x="464299" y="3691645"/>
            <a:ext cx="814705" cy="784225"/>
          </a:xfrm>
          <a:prstGeom prst="rect">
            <a:avLst/>
          </a:prstGeom>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5485876" y="772961"/>
            <a:ext cx="4974698" cy="5015278"/>
          </a:xfrm>
          <a:prstGeom prst="ellipse">
            <a:avLst/>
          </a:prstGeom>
          <a:solidFill>
            <a:srgbClr val="FEF0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912479" y="1965712"/>
            <a:ext cx="5713789" cy="2212487"/>
            <a:chOff x="1176004" y="2403495"/>
            <a:chExt cx="4941869" cy="2212487"/>
          </a:xfrm>
          <a:solidFill>
            <a:srgbClr val="F6CD58"/>
          </a:solidFill>
        </p:grpSpPr>
        <p:sp>
          <p:nvSpPr>
            <p:cNvPr id="2" name="矩形 1"/>
            <p:cNvSpPr/>
            <p:nvPr/>
          </p:nvSpPr>
          <p:spPr>
            <a:xfrm>
              <a:off x="1176004" y="2403495"/>
              <a:ext cx="4941869" cy="1205191"/>
            </a:xfrm>
            <a:prstGeom prst="rect">
              <a:avLst/>
            </a:prstGeom>
            <a:grpFill/>
            <a:ln>
              <a:noFill/>
            </a:ln>
            <a:effectLst>
              <a:outerShdw blurRad="50800" dist="38100" dir="5400000" algn="t" rotWithShape="0">
                <a:prstClr val="black">
                  <a:alpha val="6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bg1"/>
                  </a:solidFill>
                  <a:latin typeface="微软雅黑" panose="020B0503020204020204" charset="-122"/>
                  <a:ea typeface="微软雅黑" panose="020B0503020204020204" charset="-122"/>
                </a:rPr>
                <a:t>PART 4</a:t>
              </a:r>
              <a:endParaRPr lang="en-US" altLang="zh-CN" sz="5400" b="1" dirty="0">
                <a:solidFill>
                  <a:schemeClr val="bg1"/>
                </a:solidFill>
                <a:latin typeface="微软雅黑" panose="020B0503020204020204" charset="-122"/>
                <a:ea typeface="微软雅黑" panose="020B0503020204020204" charset="-122"/>
              </a:endParaRPr>
            </a:p>
          </p:txBody>
        </p:sp>
        <p:sp>
          <p:nvSpPr>
            <p:cNvPr id="3" name="矩形 2"/>
            <p:cNvSpPr/>
            <p:nvPr/>
          </p:nvSpPr>
          <p:spPr>
            <a:xfrm>
              <a:off x="1176004" y="3876637"/>
              <a:ext cx="3500495" cy="7393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ym typeface="+mn-ea"/>
                </a:rPr>
                <a:t>结论及</a:t>
              </a:r>
              <a:r>
                <a:rPr lang="zh-CN" altLang="en-US" sz="2800">
                  <a:sym typeface="+mn-ea"/>
                </a:rPr>
                <a:t>建议</a:t>
              </a:r>
              <a:endParaRPr lang="zh-CN" altLang="en-US" sz="2800">
                <a:sym typeface="+mn-ea"/>
              </a:endParaRPr>
            </a:p>
          </p:txBody>
        </p:sp>
      </p:grpSp>
      <p:pic>
        <p:nvPicPr>
          <p:cNvPr id="4" name="图片 3" descr="5"/>
          <p:cNvPicPr>
            <a:picLocks noChangeAspect="1"/>
          </p:cNvPicPr>
          <p:nvPr/>
        </p:nvPicPr>
        <p:blipFill>
          <a:blip r:embed="rId1" cstate="print"/>
          <a:srcRect/>
          <a:stretch>
            <a:fillRect/>
          </a:stretch>
        </p:blipFill>
        <p:spPr>
          <a:xfrm>
            <a:off x="1184275" y="2176211"/>
            <a:ext cx="814705" cy="784225"/>
          </a:xfrm>
          <a:prstGeom prst="rect">
            <a:avLst/>
          </a:prstGeom>
          <a:effectLst>
            <a:outerShdw blurRad="50800" dist="50800" dir="5400000" algn="ctr" rotWithShape="0">
              <a:srgbClr val="000000">
                <a:alpha val="62000"/>
              </a:srgbClr>
            </a:outerShdw>
          </a:effectLst>
        </p:spPr>
      </p:pic>
      <p:pic>
        <p:nvPicPr>
          <p:cNvPr id="8" name="图片 7"/>
          <p:cNvPicPr>
            <a:picLocks noChangeAspect="1"/>
          </p:cNvPicPr>
          <p:nvPr/>
        </p:nvPicPr>
        <p:blipFill>
          <a:blip r:embed="rId2" cstate="print"/>
          <a:stretch>
            <a:fillRect/>
          </a:stretch>
        </p:blipFill>
        <p:spPr>
          <a:xfrm>
            <a:off x="5986609" y="878734"/>
            <a:ext cx="5292912" cy="5150720"/>
          </a:xfrm>
          <a:prstGeom prst="ellipse">
            <a:avLst/>
          </a:prstGeom>
          <a:effectLst>
            <a:outerShdw blurRad="50800" dist="38100" dir="2700000" algn="tl" rotWithShape="0">
              <a:prstClr val="black">
                <a:alpha val="40000"/>
              </a:prstClr>
            </a:outerShdw>
          </a:effectLst>
        </p:spPr>
      </p:pic>
      <p:sp>
        <p:nvSpPr>
          <p:cNvPr id="16" name="矩形 15"/>
          <p:cNvSpPr/>
          <p:nvPr/>
        </p:nvSpPr>
        <p:spPr>
          <a:xfrm>
            <a:off x="138430" y="6264910"/>
            <a:ext cx="3469005" cy="420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5" name="矩形 4"/>
          <p:cNvSpPr/>
          <p:nvPr/>
        </p:nvSpPr>
        <p:spPr>
          <a:xfrm>
            <a:off x="8722995" y="163830"/>
            <a:ext cx="3469005" cy="71437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5159037" y="2091946"/>
            <a:ext cx="1873928" cy="1887019"/>
          </a:xfrm>
          <a:prstGeom prst="ellipse">
            <a:avLst/>
          </a:prstGeom>
          <a:blipFill>
            <a:blip r:embed="rId1"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DIN"/>
              <a:ea typeface="方正兰亭细黑_GBK"/>
              <a:cs typeface="+mn-cs"/>
            </a:endParaRPr>
          </a:p>
        </p:txBody>
      </p:sp>
      <p:sp>
        <p:nvSpPr>
          <p:cNvPr id="4" name="椭圆 3"/>
          <p:cNvSpPr/>
          <p:nvPr/>
        </p:nvSpPr>
        <p:spPr>
          <a:xfrm>
            <a:off x="4786640" y="1732644"/>
            <a:ext cx="2618722" cy="2618716"/>
          </a:xfrm>
          <a:prstGeom prst="ellipse">
            <a:avLst/>
          </a:prstGeom>
          <a:noFill/>
          <a:ln>
            <a:solidFill>
              <a:srgbClr val="CCBB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DIN"/>
              <a:ea typeface="方正兰亭细黑_GBK"/>
              <a:cs typeface="+mn-cs"/>
            </a:endParaRPr>
          </a:p>
        </p:txBody>
      </p:sp>
      <p:sp>
        <p:nvSpPr>
          <p:cNvPr id="5" name="椭圆 4"/>
          <p:cNvSpPr/>
          <p:nvPr/>
        </p:nvSpPr>
        <p:spPr>
          <a:xfrm>
            <a:off x="4030399" y="1224883"/>
            <a:ext cx="4131204" cy="4131196"/>
          </a:xfrm>
          <a:prstGeom prst="ellipse">
            <a:avLst/>
          </a:prstGeom>
          <a:noFill/>
          <a:ln w="41275">
            <a:solidFill>
              <a:srgbClr val="FEF0C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DIN"/>
              <a:ea typeface="方正兰亭细黑_GBK"/>
              <a:cs typeface="+mn-cs"/>
            </a:endParaRPr>
          </a:p>
        </p:txBody>
      </p:sp>
      <p:sp>
        <p:nvSpPr>
          <p:cNvPr id="6" name="椭圆 5"/>
          <p:cNvSpPr/>
          <p:nvPr/>
        </p:nvSpPr>
        <p:spPr>
          <a:xfrm>
            <a:off x="3894402" y="3689858"/>
            <a:ext cx="689234" cy="689234"/>
          </a:xfrm>
          <a:prstGeom prst="ellipse">
            <a:avLst/>
          </a:prstGeom>
          <a:solidFill>
            <a:srgbClr val="F8EDAC"/>
          </a:solidFill>
          <a:ln w="603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DIN"/>
              <a:ea typeface="方正兰亭细黑_GBK"/>
              <a:cs typeface="+mn-cs"/>
            </a:endParaRPr>
          </a:p>
        </p:txBody>
      </p:sp>
      <p:sp>
        <p:nvSpPr>
          <p:cNvPr id="7" name="椭圆 6"/>
          <p:cNvSpPr/>
          <p:nvPr/>
        </p:nvSpPr>
        <p:spPr>
          <a:xfrm>
            <a:off x="7608364" y="3689858"/>
            <a:ext cx="689234" cy="689234"/>
          </a:xfrm>
          <a:prstGeom prst="ellipse">
            <a:avLst/>
          </a:prstGeom>
          <a:solidFill>
            <a:srgbClr val="F6CD58"/>
          </a:solidFill>
          <a:ln w="603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6CD58"/>
              </a:solidFill>
              <a:effectLst/>
              <a:uLnTx/>
              <a:uFillTx/>
              <a:latin typeface="DIN"/>
              <a:ea typeface="方正兰亭细黑_GBK"/>
              <a:cs typeface="+mn-cs"/>
            </a:endParaRPr>
          </a:p>
        </p:txBody>
      </p:sp>
      <p:sp>
        <p:nvSpPr>
          <p:cNvPr id="8" name="椭圆 7"/>
          <p:cNvSpPr/>
          <p:nvPr/>
        </p:nvSpPr>
        <p:spPr>
          <a:xfrm>
            <a:off x="3894402" y="1809020"/>
            <a:ext cx="689234" cy="689234"/>
          </a:xfrm>
          <a:prstGeom prst="ellipse">
            <a:avLst/>
          </a:prstGeom>
          <a:solidFill>
            <a:srgbClr val="F6CD58"/>
          </a:solidFill>
          <a:ln w="603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DIN"/>
              <a:ea typeface="方正兰亭细黑_GBK"/>
              <a:cs typeface="+mn-cs"/>
            </a:endParaRPr>
          </a:p>
        </p:txBody>
      </p:sp>
      <p:sp>
        <p:nvSpPr>
          <p:cNvPr id="9" name="椭圆 8"/>
          <p:cNvSpPr/>
          <p:nvPr/>
        </p:nvSpPr>
        <p:spPr>
          <a:xfrm>
            <a:off x="7608364" y="1809020"/>
            <a:ext cx="689234" cy="689234"/>
          </a:xfrm>
          <a:prstGeom prst="ellipse">
            <a:avLst/>
          </a:prstGeom>
          <a:solidFill>
            <a:srgbClr val="F8EDAC"/>
          </a:solidFill>
          <a:ln w="603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DIN"/>
              <a:ea typeface="方正兰亭细黑_GBK"/>
              <a:cs typeface="+mn-cs"/>
            </a:endParaRPr>
          </a:p>
        </p:txBody>
      </p:sp>
      <p:sp>
        <p:nvSpPr>
          <p:cNvPr id="10" name="椭圆 9"/>
          <p:cNvSpPr/>
          <p:nvPr/>
        </p:nvSpPr>
        <p:spPr>
          <a:xfrm>
            <a:off x="5751383" y="4765676"/>
            <a:ext cx="689234" cy="689234"/>
          </a:xfrm>
          <a:prstGeom prst="ellipse">
            <a:avLst/>
          </a:prstGeom>
          <a:solidFill>
            <a:srgbClr val="FEF0CB"/>
          </a:solidFill>
          <a:ln w="603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DIN"/>
              <a:ea typeface="方正兰亭细黑_GBK"/>
              <a:cs typeface="+mn-cs"/>
            </a:endParaRPr>
          </a:p>
        </p:txBody>
      </p:sp>
      <p:sp>
        <p:nvSpPr>
          <p:cNvPr id="40" name="TextBox 20"/>
          <p:cNvSpPr txBox="1"/>
          <p:nvPr/>
        </p:nvSpPr>
        <p:spPr>
          <a:xfrm>
            <a:off x="1467765" y="2105039"/>
            <a:ext cx="1965992" cy="2030095"/>
          </a:xfrm>
          <a:prstGeom prst="rect">
            <a:avLst/>
          </a:prstGeom>
          <a:noFill/>
        </p:spPr>
        <p:txBody>
          <a:bodyPr wrap="square" rtlCol="0">
            <a:spAutoFit/>
          </a:bodyPr>
          <a:lstStyle/>
          <a:p>
            <a:pPr>
              <a:lnSpc>
                <a:spcPct val="150000"/>
              </a:lnSpc>
            </a:pPr>
            <a:r>
              <a:rPr lang="zh-CN" altLang="en-US" sz="1200" dirty="0">
                <a:solidFill>
                  <a:schemeClr val="bg1">
                    <a:lumMod val="50000"/>
                  </a:schemeClr>
                </a:solidFill>
                <a:latin typeface="微软雅黑" panose="020B0503020204020204" charset="-122"/>
                <a:ea typeface="微软雅黑" panose="020B0503020204020204" charset="-122"/>
              </a:rPr>
              <a:t>“互联网 + 医疗”的六类医生主要分布在东部地区、中部地区较少、西部地区最少。“互联网 + 医疗”平台在对不同地区的医疗资源配置中相对合理。</a:t>
            </a:r>
            <a:endParaRPr lang="zh-CN" altLang="en-US" sz="1200" dirty="0">
              <a:solidFill>
                <a:schemeClr val="bg1">
                  <a:lumMod val="50000"/>
                </a:schemeClr>
              </a:solidFill>
              <a:latin typeface="微软雅黑" panose="020B0503020204020204" charset="-122"/>
              <a:ea typeface="微软雅黑" panose="020B0503020204020204" charset="-122"/>
            </a:endParaRPr>
          </a:p>
          <a:p>
            <a:pPr>
              <a:lnSpc>
                <a:spcPct val="150000"/>
              </a:lnSpc>
            </a:pPr>
            <a:endParaRPr lang="zh-CN" altLang="en-US" sz="1200" dirty="0">
              <a:solidFill>
                <a:schemeClr val="bg1">
                  <a:lumMod val="50000"/>
                </a:schemeClr>
              </a:solidFill>
              <a:latin typeface="微软雅黑" panose="020B0503020204020204" charset="-122"/>
              <a:ea typeface="微软雅黑" panose="020B0503020204020204" charset="-122"/>
            </a:endParaRPr>
          </a:p>
        </p:txBody>
      </p:sp>
      <p:sp>
        <p:nvSpPr>
          <p:cNvPr id="41" name="TextBox 20"/>
          <p:cNvSpPr txBox="1"/>
          <p:nvPr/>
        </p:nvSpPr>
        <p:spPr>
          <a:xfrm>
            <a:off x="1645691" y="4157147"/>
            <a:ext cx="1882700" cy="1476375"/>
          </a:xfrm>
          <a:prstGeom prst="rect">
            <a:avLst/>
          </a:prstGeom>
          <a:noFill/>
        </p:spPr>
        <p:txBody>
          <a:bodyPr wrap="square" rtlCol="0">
            <a:spAutoFit/>
          </a:bodyPr>
          <a:lstStyle/>
          <a:p>
            <a:pPr>
              <a:lnSpc>
                <a:spcPct val="150000"/>
              </a:lnSpc>
            </a:pPr>
            <a:r>
              <a:rPr lang="zh-CN" altLang="en-US" sz="1200" dirty="0">
                <a:solidFill>
                  <a:schemeClr val="bg1">
                    <a:lumMod val="50000"/>
                  </a:schemeClr>
                </a:solidFill>
                <a:latin typeface="微软雅黑" panose="020B0503020204020204" charset="-122"/>
                <a:ea typeface="微软雅黑" panose="020B0503020204020204" charset="-122"/>
              </a:rPr>
              <a:t>“互联网 + 医疗”的六类医生主要集中在外科，内科、儿科学、妇产科学依次递减，基本覆盖了患者实际需求的各个层面。</a:t>
            </a:r>
            <a:endParaRPr lang="zh-CN" altLang="en-US" sz="1200" dirty="0">
              <a:solidFill>
                <a:schemeClr val="bg1">
                  <a:lumMod val="50000"/>
                </a:schemeClr>
              </a:solidFill>
              <a:latin typeface="微软雅黑" panose="020B0503020204020204" charset="-122"/>
              <a:ea typeface="微软雅黑" panose="020B0503020204020204" charset="-122"/>
            </a:endParaRPr>
          </a:p>
        </p:txBody>
      </p:sp>
      <p:sp>
        <p:nvSpPr>
          <p:cNvPr id="49" name="TextBox 20"/>
          <p:cNvSpPr txBox="1"/>
          <p:nvPr/>
        </p:nvSpPr>
        <p:spPr>
          <a:xfrm>
            <a:off x="8683573" y="2091946"/>
            <a:ext cx="1965992" cy="1753235"/>
          </a:xfrm>
          <a:prstGeom prst="rect">
            <a:avLst/>
          </a:prstGeom>
          <a:noFill/>
        </p:spPr>
        <p:txBody>
          <a:bodyPr wrap="square" rtlCol="0">
            <a:spAutoFit/>
          </a:bodyPr>
          <a:lstStyle/>
          <a:p>
            <a:pPr>
              <a:lnSpc>
                <a:spcPct val="150000"/>
              </a:lnSpc>
            </a:pPr>
            <a:r>
              <a:rPr lang="zh-CN" altLang="en-US" sz="1200" dirty="0">
                <a:solidFill>
                  <a:schemeClr val="bg1">
                    <a:lumMod val="50000"/>
                  </a:schemeClr>
                </a:solidFill>
                <a:latin typeface="微软雅黑" panose="020B0503020204020204" charset="-122"/>
                <a:ea typeface="微软雅黑" panose="020B0503020204020204" charset="-122"/>
              </a:rPr>
              <a:t>“互联网 + 医疗”的六类医生主要分布在副高级和正高级，中级较少，</a:t>
            </a:r>
            <a:endParaRPr lang="zh-CN" altLang="en-US" sz="1200" dirty="0">
              <a:solidFill>
                <a:schemeClr val="bg1">
                  <a:lumMod val="50000"/>
                </a:schemeClr>
              </a:solidFill>
              <a:latin typeface="微软雅黑" panose="020B0503020204020204" charset="-122"/>
              <a:ea typeface="微软雅黑" panose="020B0503020204020204" charset="-122"/>
            </a:endParaRPr>
          </a:p>
          <a:p>
            <a:pPr>
              <a:lnSpc>
                <a:spcPct val="150000"/>
              </a:lnSpc>
            </a:pPr>
            <a:r>
              <a:rPr lang="zh-CN" altLang="en-US" sz="1200" dirty="0">
                <a:solidFill>
                  <a:schemeClr val="bg1">
                    <a:lumMod val="50000"/>
                  </a:schemeClr>
                </a:solidFill>
                <a:latin typeface="微软雅黑" panose="020B0503020204020204" charset="-122"/>
                <a:ea typeface="微软雅黑" panose="020B0503020204020204" charset="-122"/>
              </a:rPr>
              <a:t>“互联网 + 医疗”在不同职称的医生的医疗资源配置中相对不合理。</a:t>
            </a:r>
            <a:endParaRPr lang="zh-CN" altLang="en-US" sz="1200" dirty="0">
              <a:solidFill>
                <a:schemeClr val="bg1">
                  <a:lumMod val="50000"/>
                </a:schemeClr>
              </a:solidFill>
              <a:latin typeface="微软雅黑" panose="020B0503020204020204" charset="-122"/>
              <a:ea typeface="微软雅黑" panose="020B0503020204020204" charset="-122"/>
            </a:endParaRPr>
          </a:p>
        </p:txBody>
      </p:sp>
      <p:sp>
        <p:nvSpPr>
          <p:cNvPr id="55" name="TextBox 20"/>
          <p:cNvSpPr txBox="1"/>
          <p:nvPr/>
        </p:nvSpPr>
        <p:spPr>
          <a:xfrm>
            <a:off x="8683573" y="4157147"/>
            <a:ext cx="1965992" cy="1476375"/>
          </a:xfrm>
          <a:prstGeom prst="rect">
            <a:avLst/>
          </a:prstGeom>
          <a:noFill/>
        </p:spPr>
        <p:txBody>
          <a:bodyPr wrap="square" rtlCol="0">
            <a:spAutoFit/>
          </a:bodyPr>
          <a:lstStyle/>
          <a:p>
            <a:pPr>
              <a:lnSpc>
                <a:spcPct val="150000"/>
              </a:lnSpc>
            </a:pPr>
            <a:r>
              <a:rPr lang="zh-CN" altLang="en-US" sz="1200" dirty="0">
                <a:solidFill>
                  <a:schemeClr val="bg1">
                    <a:lumMod val="50000"/>
                  </a:schemeClr>
                </a:solidFill>
                <a:latin typeface="微软雅黑" panose="020B0503020204020204" charset="-122"/>
                <a:ea typeface="微软雅黑" panose="020B0503020204020204" charset="-122"/>
              </a:rPr>
              <a:t>“互联网 + 医疗”的六类医生主要为男性，女性较少，男女比例相对失衡，</a:t>
            </a:r>
            <a:endParaRPr lang="zh-CN" altLang="en-US" sz="1200" dirty="0">
              <a:solidFill>
                <a:schemeClr val="bg1">
                  <a:lumMod val="50000"/>
                </a:schemeClr>
              </a:solidFill>
              <a:latin typeface="微软雅黑" panose="020B0503020204020204" charset="-122"/>
              <a:ea typeface="微软雅黑" panose="020B0503020204020204" charset="-122"/>
            </a:endParaRPr>
          </a:p>
          <a:p>
            <a:pPr>
              <a:lnSpc>
                <a:spcPct val="150000"/>
              </a:lnSpc>
            </a:pPr>
            <a:r>
              <a:rPr lang="zh-CN" altLang="en-US" sz="1200" dirty="0">
                <a:solidFill>
                  <a:schemeClr val="bg1">
                    <a:lumMod val="50000"/>
                  </a:schemeClr>
                </a:solidFill>
                <a:latin typeface="微软雅黑" panose="020B0503020204020204" charset="-122"/>
                <a:ea typeface="微软雅黑" panose="020B0503020204020204" charset="-122"/>
              </a:rPr>
              <a:t>在不同性别的医生的医疗资源配置上相对不合理。</a:t>
            </a:r>
            <a:endParaRPr lang="zh-CN" altLang="en-US" sz="1200" dirty="0">
              <a:solidFill>
                <a:schemeClr val="bg1">
                  <a:lumMod val="50000"/>
                </a:schemeClr>
              </a:solidFill>
              <a:latin typeface="微软雅黑" panose="020B0503020204020204" charset="-122"/>
              <a:ea typeface="微软雅黑" panose="020B0503020204020204" charset="-122"/>
            </a:endParaRPr>
          </a:p>
        </p:txBody>
      </p:sp>
      <p:sp>
        <p:nvSpPr>
          <p:cNvPr id="60" name="TextBox 20"/>
          <p:cNvSpPr txBox="1"/>
          <p:nvPr/>
        </p:nvSpPr>
        <p:spPr>
          <a:xfrm>
            <a:off x="4904740" y="5751195"/>
            <a:ext cx="2569845" cy="1198880"/>
          </a:xfrm>
          <a:prstGeom prst="rect">
            <a:avLst/>
          </a:prstGeom>
          <a:noFill/>
        </p:spPr>
        <p:txBody>
          <a:bodyPr wrap="square" rtlCol="0">
            <a:spAutoFit/>
          </a:bodyPr>
          <a:lstStyle/>
          <a:p>
            <a:pPr>
              <a:lnSpc>
                <a:spcPct val="150000"/>
              </a:lnSpc>
            </a:pPr>
            <a:r>
              <a:rPr lang="zh-CN" altLang="en-US" sz="1200" dirty="0">
                <a:solidFill>
                  <a:schemeClr val="bg1">
                    <a:lumMod val="50000"/>
                  </a:schemeClr>
                </a:solidFill>
                <a:latin typeface="微软雅黑" panose="020B0503020204020204" charset="-122"/>
                <a:ea typeface="微软雅黑" panose="020B0503020204020204" charset="-122"/>
              </a:rPr>
              <a:t>第0类医生群体拥有着最高的收入，其他类别的医生群体收入相对平均。不同类别的医生的收入配置上相对不合理。</a:t>
            </a:r>
            <a:endParaRPr lang="zh-CN" altLang="en-US" sz="1200" dirty="0">
              <a:solidFill>
                <a:schemeClr val="bg1">
                  <a:lumMod val="50000"/>
                </a:schemeClr>
              </a:solidFill>
              <a:latin typeface="微软雅黑" panose="020B0503020204020204" charset="-122"/>
              <a:ea typeface="微软雅黑" panose="020B0503020204020204" charset="-122"/>
            </a:endParaRPr>
          </a:p>
        </p:txBody>
      </p:sp>
      <p:sp>
        <p:nvSpPr>
          <p:cNvPr id="65" name="TextBox 21"/>
          <p:cNvSpPr txBox="1"/>
          <p:nvPr/>
        </p:nvSpPr>
        <p:spPr>
          <a:xfrm>
            <a:off x="2080047" y="1736739"/>
            <a:ext cx="1097280" cy="368300"/>
          </a:xfrm>
          <a:prstGeom prst="rect">
            <a:avLst/>
          </a:prstGeom>
          <a:noFill/>
        </p:spPr>
        <p:txBody>
          <a:bodyPr wrap="none" rtlCol="0">
            <a:spAutoFit/>
          </a:bodyPr>
          <a:lstStyle/>
          <a:p>
            <a:r>
              <a:rPr lang="zh-CN" altLang="en-US" b="1" dirty="0">
                <a:solidFill>
                  <a:srgbClr val="795019"/>
                </a:solidFill>
                <a:latin typeface="微软雅黑" panose="020B0503020204020204" charset="-122"/>
                <a:ea typeface="微软雅黑" panose="020B0503020204020204" charset="-122"/>
              </a:rPr>
              <a:t>地区</a:t>
            </a:r>
            <a:r>
              <a:rPr lang="zh-CN" altLang="en-US" b="1" dirty="0">
                <a:solidFill>
                  <a:srgbClr val="795019"/>
                </a:solidFill>
                <a:latin typeface="微软雅黑" panose="020B0503020204020204" charset="-122"/>
                <a:ea typeface="微软雅黑" panose="020B0503020204020204" charset="-122"/>
              </a:rPr>
              <a:t>方面</a:t>
            </a:r>
            <a:endParaRPr lang="zh-CN" altLang="en-US" b="1" dirty="0">
              <a:solidFill>
                <a:srgbClr val="795019"/>
              </a:solidFill>
              <a:latin typeface="微软雅黑" panose="020B0503020204020204" charset="-122"/>
              <a:ea typeface="微软雅黑" panose="020B0503020204020204" charset="-122"/>
            </a:endParaRPr>
          </a:p>
        </p:txBody>
      </p:sp>
      <p:sp>
        <p:nvSpPr>
          <p:cNvPr id="69" name="TextBox 21"/>
          <p:cNvSpPr txBox="1"/>
          <p:nvPr/>
        </p:nvSpPr>
        <p:spPr>
          <a:xfrm>
            <a:off x="8683573" y="1729437"/>
            <a:ext cx="1554480" cy="368300"/>
          </a:xfrm>
          <a:prstGeom prst="rect">
            <a:avLst/>
          </a:prstGeom>
          <a:noFill/>
        </p:spPr>
        <p:txBody>
          <a:bodyPr wrap="none" rtlCol="0">
            <a:spAutoFit/>
          </a:bodyPr>
          <a:lstStyle/>
          <a:p>
            <a:pPr algn="l"/>
            <a:r>
              <a:rPr lang="zh-CN" altLang="en-US" b="1" dirty="0">
                <a:solidFill>
                  <a:srgbClr val="795019"/>
                </a:solidFill>
                <a:latin typeface="微软雅黑" panose="020B0503020204020204" charset="-122"/>
                <a:ea typeface="微软雅黑" panose="020B0503020204020204" charset="-122"/>
              </a:rPr>
              <a:t>医生职称方面</a:t>
            </a:r>
            <a:endParaRPr lang="zh-CN" altLang="en-US" b="1" dirty="0">
              <a:solidFill>
                <a:srgbClr val="795019"/>
              </a:solidFill>
              <a:latin typeface="微软雅黑" panose="020B0503020204020204" charset="-122"/>
              <a:ea typeface="微软雅黑" panose="020B0503020204020204" charset="-122"/>
            </a:endParaRPr>
          </a:p>
        </p:txBody>
      </p:sp>
      <p:sp>
        <p:nvSpPr>
          <p:cNvPr id="70" name="TextBox 21"/>
          <p:cNvSpPr txBox="1"/>
          <p:nvPr/>
        </p:nvSpPr>
        <p:spPr>
          <a:xfrm>
            <a:off x="1794932" y="3788759"/>
            <a:ext cx="1554480" cy="368300"/>
          </a:xfrm>
          <a:prstGeom prst="rect">
            <a:avLst/>
          </a:prstGeom>
          <a:noFill/>
        </p:spPr>
        <p:txBody>
          <a:bodyPr wrap="none" rtlCol="0">
            <a:spAutoFit/>
          </a:bodyPr>
          <a:lstStyle/>
          <a:p>
            <a:pPr algn="l"/>
            <a:r>
              <a:rPr lang="zh-CN" altLang="en-US" b="1" dirty="0">
                <a:solidFill>
                  <a:srgbClr val="795019"/>
                </a:solidFill>
                <a:latin typeface="微软雅黑" panose="020B0503020204020204" charset="-122"/>
                <a:ea typeface="微软雅黑" panose="020B0503020204020204" charset="-122"/>
              </a:rPr>
              <a:t>医生科室方面</a:t>
            </a:r>
            <a:endParaRPr lang="zh-CN" altLang="en-US" b="1" dirty="0">
              <a:solidFill>
                <a:srgbClr val="795019"/>
              </a:solidFill>
              <a:latin typeface="微软雅黑" panose="020B0503020204020204" charset="-122"/>
              <a:ea typeface="微软雅黑" panose="020B0503020204020204" charset="-122"/>
            </a:endParaRPr>
          </a:p>
        </p:txBody>
      </p:sp>
      <p:sp>
        <p:nvSpPr>
          <p:cNvPr id="71" name="TextBox 21"/>
          <p:cNvSpPr txBox="1"/>
          <p:nvPr/>
        </p:nvSpPr>
        <p:spPr>
          <a:xfrm>
            <a:off x="8683573" y="3815543"/>
            <a:ext cx="1554480" cy="368300"/>
          </a:xfrm>
          <a:prstGeom prst="rect">
            <a:avLst/>
          </a:prstGeom>
          <a:noFill/>
        </p:spPr>
        <p:txBody>
          <a:bodyPr wrap="none" rtlCol="0">
            <a:spAutoFit/>
          </a:bodyPr>
          <a:lstStyle/>
          <a:p>
            <a:pPr algn="l"/>
            <a:r>
              <a:rPr lang="zh-CN" altLang="en-US" b="1" dirty="0">
                <a:solidFill>
                  <a:srgbClr val="795019"/>
                </a:solidFill>
                <a:latin typeface="微软雅黑" panose="020B0503020204020204" charset="-122"/>
                <a:ea typeface="微软雅黑" panose="020B0503020204020204" charset="-122"/>
              </a:rPr>
              <a:t>医生性别方面</a:t>
            </a:r>
            <a:endParaRPr lang="zh-CN" altLang="en-US" b="1" dirty="0">
              <a:solidFill>
                <a:srgbClr val="795019"/>
              </a:solidFill>
              <a:latin typeface="微软雅黑" panose="020B0503020204020204" charset="-122"/>
              <a:ea typeface="微软雅黑" panose="020B0503020204020204" charset="-122"/>
            </a:endParaRPr>
          </a:p>
        </p:txBody>
      </p:sp>
      <p:sp>
        <p:nvSpPr>
          <p:cNvPr id="72" name="TextBox 21"/>
          <p:cNvSpPr txBox="1"/>
          <p:nvPr/>
        </p:nvSpPr>
        <p:spPr>
          <a:xfrm>
            <a:off x="5568895" y="5457547"/>
            <a:ext cx="1097280" cy="368300"/>
          </a:xfrm>
          <a:prstGeom prst="rect">
            <a:avLst/>
          </a:prstGeom>
          <a:noFill/>
        </p:spPr>
        <p:txBody>
          <a:bodyPr wrap="none" rtlCol="0">
            <a:spAutoFit/>
          </a:bodyPr>
          <a:lstStyle/>
          <a:p>
            <a:r>
              <a:rPr lang="zh-CN" altLang="en-US" b="1" dirty="0">
                <a:solidFill>
                  <a:srgbClr val="795019"/>
                </a:solidFill>
                <a:latin typeface="微软雅黑" panose="020B0503020204020204" charset="-122"/>
                <a:ea typeface="微软雅黑" panose="020B0503020204020204" charset="-122"/>
              </a:rPr>
              <a:t>收入</a:t>
            </a:r>
            <a:r>
              <a:rPr lang="zh-CN" altLang="en-US" b="1" dirty="0">
                <a:solidFill>
                  <a:srgbClr val="795019"/>
                </a:solidFill>
                <a:latin typeface="微软雅黑" panose="020B0503020204020204" charset="-122"/>
                <a:ea typeface="微软雅黑" panose="020B0503020204020204" charset="-122"/>
              </a:rPr>
              <a:t>方面</a:t>
            </a:r>
            <a:endParaRPr lang="zh-CN" altLang="en-US" b="1" dirty="0">
              <a:solidFill>
                <a:srgbClr val="795019"/>
              </a:solidFill>
              <a:latin typeface="微软雅黑" panose="020B0503020204020204" charset="-122"/>
              <a:ea typeface="微软雅黑" panose="020B0503020204020204" charset="-122"/>
            </a:endParaRPr>
          </a:p>
        </p:txBody>
      </p:sp>
      <p:sp>
        <p:nvSpPr>
          <p:cNvPr id="2" name="文本框 1"/>
          <p:cNvSpPr txBox="1"/>
          <p:nvPr/>
        </p:nvSpPr>
        <p:spPr>
          <a:xfrm>
            <a:off x="2666365" y="639445"/>
            <a:ext cx="309880" cy="368300"/>
          </a:xfrm>
          <a:prstGeom prst="rect">
            <a:avLst/>
          </a:prstGeom>
          <a:noFill/>
        </p:spPr>
        <p:txBody>
          <a:bodyPr wrap="none" rtlCol="0">
            <a:spAutoFit/>
          </a:bodyPr>
          <a:p>
            <a:endParaRPr lang="zh-CN" altLang="en-US"/>
          </a:p>
        </p:txBody>
      </p:sp>
      <p:sp>
        <p:nvSpPr>
          <p:cNvPr id="11" name="矩形 10"/>
          <p:cNvSpPr/>
          <p:nvPr/>
        </p:nvSpPr>
        <p:spPr>
          <a:xfrm>
            <a:off x="-23495" y="258445"/>
            <a:ext cx="6689725" cy="368300"/>
          </a:xfrm>
          <a:prstGeom prst="rect">
            <a:avLst/>
          </a:prstGeom>
          <a:noFill/>
          <a:ln>
            <a:noFill/>
          </a:ln>
        </p:spPr>
        <p:txBody>
          <a:bodyPr wrap="square" rtlCol="0" anchor="t">
            <a:spAutoFit/>
          </a:bodyPr>
          <a:p>
            <a:pPr algn="ctr"/>
            <a:r>
              <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有关“互联网 + 医疗”服务对线下医疗资源配置的结论</a:t>
            </a:r>
            <a:endPar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16" name="矩形 15"/>
          <p:cNvSpPr/>
          <p:nvPr/>
        </p:nvSpPr>
        <p:spPr>
          <a:xfrm>
            <a:off x="138430" y="6264910"/>
            <a:ext cx="3469005" cy="420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2" name="矩形 11"/>
          <p:cNvSpPr/>
          <p:nvPr/>
        </p:nvSpPr>
        <p:spPr>
          <a:xfrm>
            <a:off x="8722995" y="0"/>
            <a:ext cx="3469005" cy="10083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43850" y="3314065"/>
            <a:ext cx="4224020" cy="3522980"/>
          </a:xfrm>
          <a:prstGeom prst="rect">
            <a:avLst/>
          </a:prstGeom>
          <a:solidFill>
            <a:srgbClr val="FEF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Picture 1"/>
          <p:cNvPicPr>
            <a:picLocks noChangeAspect="1"/>
          </p:cNvPicPr>
          <p:nvPr/>
        </p:nvPicPr>
        <p:blipFill rotWithShape="1">
          <a:blip r:embed="rId1" cstate="print"/>
          <a:srcRect/>
          <a:stretch>
            <a:fillRect/>
          </a:stretch>
        </p:blipFill>
        <p:spPr>
          <a:xfrm>
            <a:off x="8074660" y="1146175"/>
            <a:ext cx="3987800" cy="4852035"/>
          </a:xfrm>
          <a:prstGeom prst="rect">
            <a:avLst/>
          </a:prstGeom>
        </p:spPr>
      </p:pic>
      <p:pic>
        <p:nvPicPr>
          <p:cNvPr id="18" name="图片 17" descr="5"/>
          <p:cNvPicPr>
            <a:picLocks noChangeAspect="1"/>
          </p:cNvPicPr>
          <p:nvPr/>
        </p:nvPicPr>
        <p:blipFill>
          <a:blip r:embed="rId2" cstate="print"/>
          <a:srcRect/>
          <a:stretch>
            <a:fillRect/>
          </a:stretch>
        </p:blipFill>
        <p:spPr>
          <a:xfrm>
            <a:off x="1655680" y="1821815"/>
            <a:ext cx="814705" cy="784225"/>
          </a:xfrm>
          <a:prstGeom prst="rect">
            <a:avLst/>
          </a:prstGeom>
          <a:effectLst>
            <a:glow rad="38100">
              <a:schemeClr val="accent2">
                <a:alpha val="40000"/>
              </a:schemeClr>
            </a:glow>
          </a:effectLst>
        </p:spPr>
      </p:pic>
      <p:pic>
        <p:nvPicPr>
          <p:cNvPr id="19" name="图片 18" descr="5"/>
          <p:cNvPicPr>
            <a:picLocks noChangeAspect="1"/>
          </p:cNvPicPr>
          <p:nvPr/>
        </p:nvPicPr>
        <p:blipFill>
          <a:blip r:embed="rId2" cstate="print"/>
          <a:srcRect/>
          <a:stretch>
            <a:fillRect/>
          </a:stretch>
        </p:blipFill>
        <p:spPr>
          <a:xfrm>
            <a:off x="1655680" y="3923030"/>
            <a:ext cx="814705" cy="784225"/>
          </a:xfrm>
          <a:prstGeom prst="rect">
            <a:avLst/>
          </a:prstGeom>
          <a:effectLst>
            <a:glow rad="38100">
              <a:schemeClr val="accent2">
                <a:alpha val="40000"/>
              </a:schemeClr>
            </a:glow>
          </a:effectLst>
        </p:spPr>
      </p:pic>
      <p:sp>
        <p:nvSpPr>
          <p:cNvPr id="21" name="TextBox 20"/>
          <p:cNvSpPr txBox="1"/>
          <p:nvPr/>
        </p:nvSpPr>
        <p:spPr>
          <a:xfrm>
            <a:off x="2559685" y="4013200"/>
            <a:ext cx="4816475" cy="1198880"/>
          </a:xfrm>
          <a:prstGeom prst="rect">
            <a:avLst/>
          </a:prstGeom>
          <a:noFill/>
        </p:spPr>
        <p:txBody>
          <a:bodyPr wrap="square" rtlCol="0">
            <a:spAutoFit/>
          </a:bodyPr>
          <a:lstStyle/>
          <a:p>
            <a:pPr>
              <a:lnSpc>
                <a:spcPct val="150000"/>
              </a:lnSpc>
            </a:pPr>
            <a:r>
              <a:rPr lang="zh-CN" altLang="en-US" sz="1200" dirty="0">
                <a:solidFill>
                  <a:schemeClr val="bg1">
                    <a:lumMod val="50000"/>
                  </a:schemeClr>
                </a:solidFill>
                <a:latin typeface="微软雅黑" panose="020B0503020204020204" charset="-122"/>
                <a:ea typeface="微软雅黑" panose="020B0503020204020204" charset="-122"/>
              </a:rPr>
              <a:t>面对分级诊疗制度的实施中不同地区医疗资源配置不均匀的问题，“互联网 + 医疗”在不同地区的医师的配置中没有对实际情况做出改进，但在一定程度上缓解了部分地区医疗资源配置效率较低的问题，部分促进了我国医改政策中分级诊疗制度的实施。</a:t>
            </a:r>
            <a:endParaRPr lang="zh-CN" altLang="en-US" sz="1200" dirty="0">
              <a:solidFill>
                <a:schemeClr val="bg1">
                  <a:lumMod val="50000"/>
                </a:schemeClr>
              </a:solidFill>
              <a:latin typeface="微软雅黑" panose="020B0503020204020204" charset="-122"/>
              <a:ea typeface="微软雅黑" panose="020B0503020204020204" charset="-122"/>
            </a:endParaRPr>
          </a:p>
        </p:txBody>
      </p:sp>
      <p:sp>
        <p:nvSpPr>
          <p:cNvPr id="22" name="TextBox 20"/>
          <p:cNvSpPr txBox="1"/>
          <p:nvPr/>
        </p:nvSpPr>
        <p:spPr>
          <a:xfrm>
            <a:off x="2559685" y="1893570"/>
            <a:ext cx="4816475" cy="1198880"/>
          </a:xfrm>
          <a:prstGeom prst="rect">
            <a:avLst/>
          </a:prstGeom>
          <a:noFill/>
        </p:spPr>
        <p:txBody>
          <a:bodyPr wrap="square" rtlCol="0">
            <a:spAutoFit/>
          </a:bodyPr>
          <a:lstStyle/>
          <a:p>
            <a:pPr>
              <a:lnSpc>
                <a:spcPct val="150000"/>
              </a:lnSpc>
            </a:pPr>
            <a:r>
              <a:rPr lang="zh-CN" altLang="en-US" sz="1200" dirty="0">
                <a:solidFill>
                  <a:schemeClr val="bg1">
                    <a:lumMod val="50000"/>
                  </a:schemeClr>
                </a:solidFill>
                <a:latin typeface="微软雅黑" panose="020B0503020204020204" charset="-122"/>
                <a:ea typeface="微软雅黑" panose="020B0503020204020204" charset="-122"/>
              </a:rPr>
              <a:t>面对分级诊疗制度的实施中优质医疗资源过度集聚的问题，“互联网 + 医疗”在不同医院级别的医师配置上</a:t>
            </a:r>
            <a:r>
              <a:rPr lang="zh-CN" altLang="en-US" sz="1200" dirty="0">
                <a:solidFill>
                  <a:schemeClr val="bg1">
                    <a:lumMod val="50000"/>
                  </a:schemeClr>
                </a:solidFill>
                <a:latin typeface="微软雅黑" panose="020B0503020204020204" charset="-122"/>
                <a:ea typeface="微软雅黑" panose="020B0503020204020204" charset="-122"/>
              </a:rPr>
              <a:t>的表现得并不</a:t>
            </a:r>
            <a:r>
              <a:rPr lang="zh-CN" altLang="en-US" sz="1200" dirty="0">
                <a:solidFill>
                  <a:schemeClr val="bg1">
                    <a:lumMod val="50000"/>
                  </a:schemeClr>
                </a:solidFill>
                <a:latin typeface="微软雅黑" panose="020B0503020204020204" charset="-122"/>
                <a:ea typeface="微软雅黑" panose="020B0503020204020204" charset="-122"/>
              </a:rPr>
              <a:t>喜人，几乎全部为三级医院的医师，在一定程度上阻碍了我国医改政策中分级诊疗制度的实施。</a:t>
            </a:r>
            <a:endParaRPr lang="zh-CN" altLang="en-US" sz="1200" dirty="0">
              <a:solidFill>
                <a:schemeClr val="bg1">
                  <a:lumMod val="50000"/>
                </a:schemeClr>
              </a:solidFill>
              <a:latin typeface="微软雅黑" panose="020B0503020204020204" charset="-122"/>
              <a:ea typeface="微软雅黑" panose="020B0503020204020204" charset="-122"/>
            </a:endParaRPr>
          </a:p>
        </p:txBody>
      </p:sp>
      <p:sp>
        <p:nvSpPr>
          <p:cNvPr id="3" name="矩形 2"/>
          <p:cNvSpPr/>
          <p:nvPr/>
        </p:nvSpPr>
        <p:spPr>
          <a:xfrm>
            <a:off x="-23495" y="258445"/>
            <a:ext cx="6689725" cy="368300"/>
          </a:xfrm>
          <a:prstGeom prst="rect">
            <a:avLst/>
          </a:prstGeom>
          <a:noFill/>
          <a:ln>
            <a:noFill/>
          </a:ln>
        </p:spPr>
        <p:txBody>
          <a:bodyPr wrap="square" rtlCol="0" anchor="t">
            <a:spAutoFit/>
          </a:bodyPr>
          <a:p>
            <a:pPr algn="ctr"/>
            <a:r>
              <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有关“互联网 + 医疗”服务对分级诊疗影响的结论</a:t>
            </a:r>
            <a:endPar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16" name="矩形 15"/>
          <p:cNvSpPr/>
          <p:nvPr/>
        </p:nvSpPr>
        <p:spPr>
          <a:xfrm>
            <a:off x="138430" y="6264910"/>
            <a:ext cx="3469005" cy="420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6" name="矩形 5"/>
          <p:cNvSpPr/>
          <p:nvPr/>
        </p:nvSpPr>
        <p:spPr>
          <a:xfrm>
            <a:off x="8502015" y="206375"/>
            <a:ext cx="3469005" cy="7035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7"/>
          <p:cNvSpPr/>
          <p:nvPr/>
        </p:nvSpPr>
        <p:spPr>
          <a:xfrm>
            <a:off x="0" y="1"/>
            <a:ext cx="12192000" cy="6858000"/>
          </a:xfrm>
          <a:prstGeom prst="rect">
            <a:avLst/>
          </a:prstGeom>
          <a:solidFill>
            <a:srgbClr val="FDF3CF"/>
          </a:solidFill>
          <a:ln>
            <a:solidFill>
              <a:srgbClr val="FFF2CC">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圆角矩形 3"/>
          <p:cNvSpPr/>
          <p:nvPr/>
        </p:nvSpPr>
        <p:spPr>
          <a:xfrm>
            <a:off x="259715" y="3866515"/>
            <a:ext cx="11665585" cy="2858770"/>
          </a:xfrm>
          <a:prstGeom prst="roundRect">
            <a:avLst/>
          </a:prstGeom>
          <a:solidFill>
            <a:sysClr val="window" lastClr="FFFFFF"/>
          </a:solidFill>
          <a:ln w="28575" cap="flat" cmpd="dbl" algn="ctr">
            <a:solidFill>
              <a:schemeClr val="bg1"/>
            </a:solid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a:p>
        </p:txBody>
      </p:sp>
      <p:sp>
        <p:nvSpPr>
          <p:cNvPr id="12" name="Oval 38"/>
          <p:cNvSpPr/>
          <p:nvPr/>
        </p:nvSpPr>
        <p:spPr>
          <a:xfrm>
            <a:off x="1321949" y="3982394"/>
            <a:ext cx="672975" cy="669801"/>
          </a:xfrm>
          <a:prstGeom prst="ellipse">
            <a:avLst/>
          </a:prstGeom>
          <a:noFill/>
          <a:ln w="12700" cap="flat" cmpd="sng">
            <a:solidFill>
              <a:srgbClr val="DE7E19"/>
            </a:solidFill>
            <a:prstDash val="solid"/>
            <a:headEnd type="none" w="med" len="med"/>
            <a:tailEnd type="none" w="med" len="med"/>
          </a:ln>
          <a:extLst>
            <a:ext uri="{909E8E84-426E-40DD-AFC4-6F175D3DCCD1}">
              <a14:hiddenFill xmlns:a14="http://schemas.microsoft.com/office/drawing/2010/main">
                <a:solidFill>
                  <a:srgbClr val="DE7E19"/>
                </a:solidFill>
              </a14:hiddenFill>
            </a:ext>
          </a:extLst>
        </p:spPr>
        <p:txBody>
          <a:bodyPr lIns="81871" tIns="40935" rIns="81871" bIns="40935"/>
          <a:lstStyle/>
          <a:p>
            <a:pPr lvl="0" eaLnBrk="1" hangingPunct="1">
              <a:buNone/>
            </a:pPr>
            <a:endParaRPr lang="zh-CN" altLang="zh-CN" dirty="0">
              <a:solidFill>
                <a:srgbClr val="000000"/>
              </a:solidFill>
              <a:latin typeface="Calibri" panose="020F0502020204030204" charset="0"/>
              <a:ea typeface="宋体" pitchFamily="2" charset="-122"/>
              <a:sym typeface="宋体" pitchFamily="2" charset="-122"/>
            </a:endParaRPr>
          </a:p>
        </p:txBody>
      </p:sp>
      <p:sp>
        <p:nvSpPr>
          <p:cNvPr id="13" name="Freeform 39"/>
          <p:cNvSpPr>
            <a:spLocks noEditPoints="1"/>
          </p:cNvSpPr>
          <p:nvPr/>
        </p:nvSpPr>
        <p:spPr>
          <a:xfrm>
            <a:off x="1480352" y="4137940"/>
            <a:ext cx="357121" cy="358709"/>
          </a:xfrm>
          <a:custGeom>
            <a:avLst/>
            <a:gdLst>
              <a:gd name="txL" fmla="*/ 0 w 57"/>
              <a:gd name="txT" fmla="*/ 0 h 58"/>
              <a:gd name="txR" fmla="*/ 57 w 57"/>
              <a:gd name="txB" fmla="*/ 58 h 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rgbClr val="DE7E19"/>
          </a:solidFill>
          <a:ln w="9525">
            <a:noFill/>
          </a:ln>
        </p:spPr>
        <p:txBody>
          <a:bodyPr/>
          <a:lstStyle/>
          <a:p>
            <a:endParaRPr lang="zh-CN" altLang="en-US"/>
          </a:p>
        </p:txBody>
      </p:sp>
      <p:sp>
        <p:nvSpPr>
          <p:cNvPr id="14" name="Oval 40"/>
          <p:cNvSpPr/>
          <p:nvPr/>
        </p:nvSpPr>
        <p:spPr>
          <a:xfrm>
            <a:off x="4458956" y="3986268"/>
            <a:ext cx="674563" cy="669801"/>
          </a:xfrm>
          <a:prstGeom prst="ellipse">
            <a:avLst/>
          </a:prstGeom>
          <a:solidFill>
            <a:schemeClr val="bg1"/>
          </a:solidFill>
          <a:ln w="12700" cap="flat" cmpd="sng">
            <a:solidFill>
              <a:srgbClr val="FFC668"/>
            </a:solidFill>
            <a:prstDash val="solid"/>
            <a:headEnd type="none" w="med" len="med"/>
            <a:tailEnd type="none" w="med" len="med"/>
          </a:ln>
        </p:spPr>
        <p:txBody>
          <a:bodyPr lIns="81871" tIns="40935" rIns="81871" bIns="40935"/>
          <a:lstStyle/>
          <a:p>
            <a:pPr lvl="0" eaLnBrk="1" hangingPunct="1">
              <a:buNone/>
            </a:pPr>
            <a:endParaRPr lang="zh-CN" altLang="zh-CN" dirty="0">
              <a:solidFill>
                <a:srgbClr val="000000"/>
              </a:solidFill>
              <a:latin typeface="Calibri" panose="020F0502020204030204" charset="0"/>
              <a:ea typeface="宋体" pitchFamily="2" charset="-122"/>
              <a:sym typeface="宋体" pitchFamily="2" charset="-122"/>
            </a:endParaRPr>
          </a:p>
        </p:txBody>
      </p:sp>
      <p:sp>
        <p:nvSpPr>
          <p:cNvPr id="15" name="Oval 41"/>
          <p:cNvSpPr/>
          <p:nvPr/>
        </p:nvSpPr>
        <p:spPr>
          <a:xfrm>
            <a:off x="7236566" y="3986268"/>
            <a:ext cx="672975" cy="669801"/>
          </a:xfrm>
          <a:prstGeom prst="ellipse">
            <a:avLst/>
          </a:prstGeom>
          <a:solidFill>
            <a:schemeClr val="bg1"/>
          </a:solidFill>
          <a:ln w="12700" cap="flat" cmpd="sng">
            <a:solidFill>
              <a:srgbClr val="DE7E19"/>
            </a:solidFill>
            <a:prstDash val="solid"/>
            <a:headEnd type="none" w="med" len="med"/>
            <a:tailEnd type="none" w="med" len="med"/>
          </a:ln>
        </p:spPr>
        <p:txBody>
          <a:bodyPr lIns="81871" tIns="40935" rIns="81871" bIns="40935"/>
          <a:lstStyle/>
          <a:p>
            <a:pPr lvl="0" eaLnBrk="1" hangingPunct="1">
              <a:buNone/>
            </a:pPr>
            <a:endParaRPr lang="zh-CN" altLang="zh-CN" dirty="0">
              <a:solidFill>
                <a:srgbClr val="000000"/>
              </a:solidFill>
              <a:latin typeface="Calibri" panose="020F0502020204030204" charset="0"/>
              <a:ea typeface="宋体" pitchFamily="2" charset="-122"/>
              <a:sym typeface="宋体" pitchFamily="2" charset="-122"/>
            </a:endParaRPr>
          </a:p>
        </p:txBody>
      </p:sp>
      <p:sp>
        <p:nvSpPr>
          <p:cNvPr id="16" name="Oval 42"/>
          <p:cNvSpPr/>
          <p:nvPr/>
        </p:nvSpPr>
        <p:spPr>
          <a:xfrm>
            <a:off x="10208804" y="3986268"/>
            <a:ext cx="672975" cy="669801"/>
          </a:xfrm>
          <a:prstGeom prst="ellipse">
            <a:avLst/>
          </a:prstGeom>
          <a:solidFill>
            <a:schemeClr val="bg1"/>
          </a:solidFill>
          <a:ln w="12700" cap="flat" cmpd="sng">
            <a:solidFill>
              <a:srgbClr val="FFD289"/>
            </a:solidFill>
            <a:prstDash val="solid"/>
            <a:headEnd type="none" w="med" len="med"/>
            <a:tailEnd type="none" w="med" len="med"/>
          </a:ln>
        </p:spPr>
        <p:txBody>
          <a:bodyPr lIns="81871" tIns="40935" rIns="81871" bIns="40935"/>
          <a:lstStyle/>
          <a:p>
            <a:pPr lvl="0" eaLnBrk="1" hangingPunct="1">
              <a:buNone/>
            </a:pPr>
            <a:endParaRPr lang="zh-CN" altLang="zh-CN" dirty="0">
              <a:solidFill>
                <a:srgbClr val="000000"/>
              </a:solidFill>
              <a:latin typeface="Calibri" panose="020F0502020204030204" charset="0"/>
              <a:ea typeface="宋体" pitchFamily="2" charset="-122"/>
              <a:sym typeface="宋体" pitchFamily="2" charset="-122"/>
            </a:endParaRPr>
          </a:p>
        </p:txBody>
      </p:sp>
      <p:sp>
        <p:nvSpPr>
          <p:cNvPr id="17" name="Freeform 43"/>
          <p:cNvSpPr>
            <a:spLocks noEditPoints="1"/>
          </p:cNvSpPr>
          <p:nvPr/>
        </p:nvSpPr>
        <p:spPr>
          <a:xfrm>
            <a:off x="7433380" y="4208477"/>
            <a:ext cx="279348" cy="223797"/>
          </a:xfrm>
          <a:custGeom>
            <a:avLst/>
            <a:gdLst>
              <a:gd name="txL" fmla="*/ 0 w 45"/>
              <a:gd name="txT" fmla="*/ 0 h 36"/>
              <a:gd name="txR" fmla="*/ 45 w 45"/>
              <a:gd name="txB" fmla="*/ 36 h 36"/>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Lst>
            <a:rect l="txL" t="txT" r="txR" b="tx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rgbClr val="DE7E19"/>
          </a:solidFill>
          <a:ln w="9525">
            <a:noFill/>
          </a:ln>
        </p:spPr>
        <p:txBody>
          <a:bodyPr/>
          <a:lstStyle/>
          <a:p>
            <a:endParaRPr lang="zh-CN" altLang="en-US"/>
          </a:p>
        </p:txBody>
      </p:sp>
      <p:sp>
        <p:nvSpPr>
          <p:cNvPr id="18" name="Freeform 44"/>
          <p:cNvSpPr>
            <a:spLocks noEditPoints="1"/>
          </p:cNvSpPr>
          <p:nvPr/>
        </p:nvSpPr>
        <p:spPr>
          <a:xfrm>
            <a:off x="4601804" y="4154512"/>
            <a:ext cx="387278" cy="334901"/>
          </a:xfrm>
          <a:custGeom>
            <a:avLst/>
            <a:gdLst>
              <a:gd name="txL" fmla="*/ 0 w 62"/>
              <a:gd name="txT" fmla="*/ 0 h 54"/>
              <a:gd name="txR" fmla="*/ 62 w 62"/>
              <a:gd name="txB" fmla="*/ 54 h 54"/>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rgbClr val="FFBE52"/>
          </a:solidFill>
          <a:ln w="9525">
            <a:noFill/>
          </a:ln>
        </p:spPr>
        <p:txBody>
          <a:bodyPr/>
          <a:lstStyle/>
          <a:p>
            <a:endParaRPr lang="zh-CN" altLang="en-US"/>
          </a:p>
        </p:txBody>
      </p:sp>
      <p:sp>
        <p:nvSpPr>
          <p:cNvPr id="19" name="Freeform 45"/>
          <p:cNvSpPr>
            <a:spLocks noEditPoints="1"/>
          </p:cNvSpPr>
          <p:nvPr/>
        </p:nvSpPr>
        <p:spPr>
          <a:xfrm>
            <a:off x="10402446" y="4173560"/>
            <a:ext cx="285697" cy="315855"/>
          </a:xfrm>
          <a:custGeom>
            <a:avLst/>
            <a:gdLst>
              <a:gd name="txL" fmla="*/ 0 w 46"/>
              <a:gd name="txT" fmla="*/ 0 h 51"/>
              <a:gd name="txR" fmla="*/ 46 w 46"/>
              <a:gd name="txB" fmla="*/ 51 h 51"/>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rgbClr val="FFC668"/>
          </a:solidFill>
          <a:ln w="9525">
            <a:noFill/>
          </a:ln>
        </p:spPr>
        <p:txBody>
          <a:bodyPr/>
          <a:lstStyle/>
          <a:p>
            <a:endParaRPr lang="zh-CN" altLang="en-US"/>
          </a:p>
        </p:txBody>
      </p:sp>
      <p:sp>
        <p:nvSpPr>
          <p:cNvPr id="20" name="TextBox 96"/>
          <p:cNvSpPr/>
          <p:nvPr/>
        </p:nvSpPr>
        <p:spPr>
          <a:xfrm>
            <a:off x="861369" y="5094073"/>
            <a:ext cx="1884013" cy="1123315"/>
          </a:xfrm>
          <a:prstGeom prst="rect">
            <a:avLst/>
          </a:prstGeom>
          <a:noFill/>
          <a:ln w="9525">
            <a:noFill/>
            <a:miter/>
          </a:ln>
        </p:spPr>
        <p:txBody>
          <a:bodyPr lIns="91414" tIns="45707" rIns="91414" bIns="45707">
            <a:spAutoFit/>
          </a:bodyPr>
          <a:lstStyle/>
          <a:p>
            <a:pPr lvl="0" eaLnBrk="1" hangingPunct="1">
              <a:lnSpc>
                <a:spcPct val="120000"/>
              </a:lnSpc>
              <a:buNone/>
            </a:pPr>
            <a:r>
              <a:rPr lang="zh-CN" altLang="en-US" sz="1400" dirty="0">
                <a:solidFill>
                  <a:schemeClr val="bg1">
                    <a:lumMod val="50000"/>
                  </a:schemeClr>
                </a:solidFill>
                <a:latin typeface="微软雅黑" panose="020B0503020204020204" charset="-122"/>
                <a:ea typeface="微软雅黑" panose="020B0503020204020204" charset="-122"/>
              </a:rPr>
              <a:t>促进“互联网 + 医疗”医疗线上线下一体化，深入地方基层医疗服务。</a:t>
            </a:r>
            <a:endParaRPr lang="zh-CN" altLang="en-US" sz="1400" dirty="0">
              <a:solidFill>
                <a:schemeClr val="bg1">
                  <a:lumMod val="50000"/>
                </a:schemeClr>
              </a:solidFill>
              <a:latin typeface="微软雅黑" panose="020B0503020204020204" charset="-122"/>
              <a:ea typeface="微软雅黑" panose="020B0503020204020204" charset="-122"/>
            </a:endParaRPr>
          </a:p>
        </p:txBody>
      </p:sp>
      <p:sp>
        <p:nvSpPr>
          <p:cNvPr id="21" name="TextBox 97"/>
          <p:cNvSpPr/>
          <p:nvPr/>
        </p:nvSpPr>
        <p:spPr>
          <a:xfrm>
            <a:off x="1401056" y="4786162"/>
            <a:ext cx="436880" cy="398780"/>
          </a:xfrm>
          <a:prstGeom prst="rect">
            <a:avLst/>
          </a:prstGeom>
          <a:noFill/>
          <a:ln w="9525">
            <a:noFill/>
            <a:miter/>
          </a:ln>
        </p:spPr>
        <p:txBody>
          <a:bodyPr wrap="none">
            <a:spAutoFit/>
          </a:bodyPr>
          <a:lstStyle/>
          <a:p>
            <a:pPr lvl="0" algn="ctr" eaLnBrk="1" hangingPunct="1">
              <a:buNone/>
            </a:pPr>
            <a:r>
              <a:rPr lang="zh-CN" altLang="en-US" sz="2000" b="1" dirty="0">
                <a:solidFill>
                  <a:schemeClr val="bg1">
                    <a:lumMod val="50000"/>
                  </a:schemeClr>
                </a:solidFill>
                <a:latin typeface="微软雅黑" panose="020B0503020204020204" charset="-122"/>
                <a:ea typeface="微软雅黑" panose="020B0503020204020204" charset="-122"/>
              </a:rPr>
              <a:t>一</a:t>
            </a:r>
            <a:endParaRPr lang="zh-CN" altLang="en-US" sz="2000" b="1" dirty="0">
              <a:solidFill>
                <a:schemeClr val="bg1">
                  <a:lumMod val="50000"/>
                </a:schemeClr>
              </a:solidFill>
              <a:latin typeface="微软雅黑" panose="020B0503020204020204" charset="-122"/>
              <a:ea typeface="微软雅黑" panose="020B0503020204020204" charset="-122"/>
            </a:endParaRPr>
          </a:p>
        </p:txBody>
      </p:sp>
      <p:sp>
        <p:nvSpPr>
          <p:cNvPr id="22" name="TextBox 98"/>
          <p:cNvSpPr/>
          <p:nvPr/>
        </p:nvSpPr>
        <p:spPr>
          <a:xfrm>
            <a:off x="3873277" y="5094138"/>
            <a:ext cx="1884013" cy="1381760"/>
          </a:xfrm>
          <a:prstGeom prst="rect">
            <a:avLst/>
          </a:prstGeom>
          <a:noFill/>
          <a:ln w="9525">
            <a:noFill/>
            <a:miter/>
          </a:ln>
        </p:spPr>
        <p:txBody>
          <a:bodyPr lIns="91414" tIns="45707" rIns="91414" bIns="45707">
            <a:spAutoFit/>
          </a:bodyPr>
          <a:lstStyle/>
          <a:p>
            <a:pPr lvl="0" eaLnBrk="1" hangingPunct="1">
              <a:lnSpc>
                <a:spcPct val="120000"/>
              </a:lnSpc>
              <a:buNone/>
            </a:pPr>
            <a:r>
              <a:rPr lang="zh-CN" altLang="en-US" sz="1400" dirty="0">
                <a:solidFill>
                  <a:schemeClr val="bg1">
                    <a:lumMod val="50000"/>
                  </a:schemeClr>
                </a:solidFill>
                <a:latin typeface="微软雅黑" panose="020B0503020204020204" charset="-122"/>
                <a:ea typeface="微软雅黑" panose="020B0503020204020204" charset="-122"/>
              </a:rPr>
              <a:t>促进商业保险加“互联网 + 医疗”服务。降低医院在维护信息安全和患者维权时的风险。</a:t>
            </a:r>
            <a:endParaRPr lang="zh-CN" altLang="en-US" sz="1400" dirty="0">
              <a:solidFill>
                <a:schemeClr val="bg1">
                  <a:lumMod val="50000"/>
                </a:schemeClr>
              </a:solidFill>
              <a:latin typeface="微软雅黑" panose="020B0503020204020204" charset="-122"/>
              <a:ea typeface="微软雅黑" panose="020B0503020204020204" charset="-122"/>
            </a:endParaRPr>
          </a:p>
        </p:txBody>
      </p:sp>
      <p:sp>
        <p:nvSpPr>
          <p:cNvPr id="23" name="TextBox 99"/>
          <p:cNvSpPr/>
          <p:nvPr/>
        </p:nvSpPr>
        <p:spPr>
          <a:xfrm>
            <a:off x="4576795" y="4786220"/>
            <a:ext cx="436880" cy="398780"/>
          </a:xfrm>
          <a:prstGeom prst="rect">
            <a:avLst/>
          </a:prstGeom>
          <a:noFill/>
          <a:ln w="9525">
            <a:noFill/>
            <a:miter/>
          </a:ln>
        </p:spPr>
        <p:txBody>
          <a:bodyPr wrap="none">
            <a:spAutoFit/>
          </a:bodyPr>
          <a:lstStyle/>
          <a:p>
            <a:pPr lvl="0" eaLnBrk="1" hangingPunct="1">
              <a:buNone/>
            </a:pPr>
            <a:r>
              <a:rPr lang="zh-CN" altLang="en-US" sz="2000" b="1" dirty="0">
                <a:solidFill>
                  <a:schemeClr val="bg1">
                    <a:lumMod val="50000"/>
                  </a:schemeClr>
                </a:solidFill>
                <a:latin typeface="微软雅黑" panose="020B0503020204020204" charset="-122"/>
                <a:ea typeface="微软雅黑" panose="020B0503020204020204" charset="-122"/>
              </a:rPr>
              <a:t>二</a:t>
            </a:r>
            <a:endParaRPr lang="zh-CN" altLang="en-US" sz="2000" b="1" dirty="0">
              <a:solidFill>
                <a:schemeClr val="bg1">
                  <a:lumMod val="50000"/>
                </a:schemeClr>
              </a:solidFill>
              <a:latin typeface="微软雅黑" panose="020B0503020204020204" charset="-122"/>
              <a:ea typeface="微软雅黑" panose="020B0503020204020204" charset="-122"/>
            </a:endParaRPr>
          </a:p>
        </p:txBody>
      </p:sp>
      <p:sp>
        <p:nvSpPr>
          <p:cNvPr id="24" name="TextBox 100"/>
          <p:cNvSpPr/>
          <p:nvPr/>
        </p:nvSpPr>
        <p:spPr>
          <a:xfrm>
            <a:off x="6737880" y="5085248"/>
            <a:ext cx="1884013" cy="1640205"/>
          </a:xfrm>
          <a:prstGeom prst="rect">
            <a:avLst/>
          </a:prstGeom>
          <a:noFill/>
          <a:ln w="9525">
            <a:noFill/>
            <a:miter/>
          </a:ln>
        </p:spPr>
        <p:txBody>
          <a:bodyPr lIns="91414" tIns="45707" rIns="91414" bIns="45707">
            <a:spAutoFit/>
          </a:bodyPr>
          <a:lstStyle/>
          <a:p>
            <a:pPr lvl="0" eaLnBrk="1" hangingPunct="1">
              <a:lnSpc>
                <a:spcPct val="120000"/>
              </a:lnSpc>
              <a:buNone/>
            </a:pPr>
            <a:r>
              <a:rPr lang="zh-CN" altLang="en-US" sz="1400" dirty="0">
                <a:solidFill>
                  <a:schemeClr val="bg1">
                    <a:lumMod val="50000"/>
                  </a:schemeClr>
                </a:solidFill>
                <a:latin typeface="微软雅黑" panose="020B0503020204020204" charset="-122"/>
                <a:ea typeface="微软雅黑" panose="020B0503020204020204" charset="-122"/>
              </a:rPr>
              <a:t>引入先进的医疗理念和专业的医疗流程，</a:t>
            </a:r>
            <a:endParaRPr lang="zh-CN" altLang="en-US" sz="1400" dirty="0">
              <a:solidFill>
                <a:schemeClr val="bg1">
                  <a:lumMod val="50000"/>
                </a:schemeClr>
              </a:solidFill>
              <a:latin typeface="微软雅黑" panose="020B0503020204020204" charset="-122"/>
              <a:ea typeface="微软雅黑" panose="020B0503020204020204" charset="-122"/>
            </a:endParaRPr>
          </a:p>
          <a:p>
            <a:pPr lvl="0" eaLnBrk="1" hangingPunct="1">
              <a:lnSpc>
                <a:spcPct val="120000"/>
              </a:lnSpc>
              <a:buNone/>
            </a:pPr>
            <a:r>
              <a:rPr lang="zh-CN" altLang="en-US" sz="1400" dirty="0">
                <a:solidFill>
                  <a:schemeClr val="bg1">
                    <a:lumMod val="50000"/>
                  </a:schemeClr>
                </a:solidFill>
                <a:latin typeface="微软雅黑" panose="020B0503020204020204" charset="-122"/>
                <a:ea typeface="微软雅黑" panose="020B0503020204020204" charset="-122"/>
              </a:rPr>
              <a:t>降低医师在“互联网 + 医疗”服务中的医疗压力，提高现有医疗资源的利用率。</a:t>
            </a:r>
            <a:endParaRPr lang="zh-CN" altLang="en-US" sz="1400" dirty="0">
              <a:solidFill>
                <a:schemeClr val="bg1">
                  <a:lumMod val="50000"/>
                </a:schemeClr>
              </a:solidFill>
              <a:latin typeface="微软雅黑" panose="020B0503020204020204" charset="-122"/>
              <a:ea typeface="微软雅黑" panose="020B0503020204020204" charset="-122"/>
            </a:endParaRPr>
          </a:p>
        </p:txBody>
      </p:sp>
      <p:sp>
        <p:nvSpPr>
          <p:cNvPr id="25" name="TextBox 101"/>
          <p:cNvSpPr/>
          <p:nvPr/>
        </p:nvSpPr>
        <p:spPr>
          <a:xfrm>
            <a:off x="7354403" y="4786220"/>
            <a:ext cx="436880" cy="398780"/>
          </a:xfrm>
          <a:prstGeom prst="rect">
            <a:avLst/>
          </a:prstGeom>
          <a:noFill/>
          <a:ln w="9525">
            <a:noFill/>
            <a:miter/>
          </a:ln>
        </p:spPr>
        <p:txBody>
          <a:bodyPr wrap="none">
            <a:spAutoFit/>
          </a:bodyPr>
          <a:lstStyle/>
          <a:p>
            <a:pPr lvl="0" eaLnBrk="1" hangingPunct="1">
              <a:buNone/>
            </a:pPr>
            <a:r>
              <a:rPr lang="zh-CN" altLang="en-US" sz="2000" b="1" dirty="0">
                <a:solidFill>
                  <a:schemeClr val="bg1">
                    <a:lumMod val="50000"/>
                  </a:schemeClr>
                </a:solidFill>
                <a:latin typeface="微软雅黑" panose="020B0503020204020204" charset="-122"/>
                <a:ea typeface="微软雅黑" panose="020B0503020204020204" charset="-122"/>
              </a:rPr>
              <a:t>三</a:t>
            </a:r>
            <a:endParaRPr lang="zh-CN" altLang="en-US" sz="2000" b="1" dirty="0">
              <a:solidFill>
                <a:schemeClr val="bg1">
                  <a:lumMod val="50000"/>
                </a:schemeClr>
              </a:solidFill>
              <a:latin typeface="微软雅黑" panose="020B0503020204020204" charset="-122"/>
              <a:ea typeface="微软雅黑" panose="020B0503020204020204" charset="-122"/>
            </a:endParaRPr>
          </a:p>
        </p:txBody>
      </p:sp>
      <p:sp>
        <p:nvSpPr>
          <p:cNvPr id="26" name="TextBox 102"/>
          <p:cNvSpPr/>
          <p:nvPr/>
        </p:nvSpPr>
        <p:spPr>
          <a:xfrm>
            <a:off x="9603125" y="5094138"/>
            <a:ext cx="1884013" cy="1631315"/>
          </a:xfrm>
          <a:prstGeom prst="rect">
            <a:avLst/>
          </a:prstGeom>
          <a:noFill/>
          <a:ln w="9525">
            <a:noFill/>
            <a:miter/>
          </a:ln>
        </p:spPr>
        <p:txBody>
          <a:bodyPr lIns="81871" tIns="40935" rIns="81871" bIns="40935">
            <a:spAutoFit/>
          </a:bodyPr>
          <a:lstStyle/>
          <a:p>
            <a:pPr lvl="0" eaLnBrk="1" hangingPunct="1">
              <a:lnSpc>
                <a:spcPct val="120000"/>
              </a:lnSpc>
              <a:buNone/>
            </a:pPr>
            <a:r>
              <a:rPr lang="zh-CN" altLang="en-US" sz="1400" dirty="0">
                <a:solidFill>
                  <a:schemeClr val="bg1">
                    <a:lumMod val="50000"/>
                  </a:schemeClr>
                </a:solidFill>
                <a:latin typeface="微软雅黑" panose="020B0503020204020204" charset="-122"/>
                <a:ea typeface="微软雅黑" panose="020B0503020204020204" charset="-122"/>
                <a:sym typeface="微软雅黑" panose="020B0503020204020204" charset="-122"/>
              </a:rPr>
              <a:t>优化平台的人员结构和收入分配。平均薪酬水平，刺激更多的医师在平台上发挥自己的能力增强服务的质量和水平。</a:t>
            </a:r>
            <a:endParaRPr lang="zh-CN" altLang="en-US" sz="1400" dirty="0">
              <a:solidFill>
                <a:schemeClr val="bg1">
                  <a:lumMod val="50000"/>
                </a:schemeClr>
              </a:solidFill>
              <a:latin typeface="微软雅黑" panose="020B0503020204020204" charset="-122"/>
              <a:ea typeface="微软雅黑" panose="020B0503020204020204" charset="-122"/>
              <a:sym typeface="微软雅黑" panose="020B0503020204020204" charset="-122"/>
            </a:endParaRPr>
          </a:p>
        </p:txBody>
      </p:sp>
      <p:sp>
        <p:nvSpPr>
          <p:cNvPr id="27" name="TextBox 103"/>
          <p:cNvSpPr/>
          <p:nvPr/>
        </p:nvSpPr>
        <p:spPr>
          <a:xfrm>
            <a:off x="10326962" y="4786220"/>
            <a:ext cx="436880" cy="398780"/>
          </a:xfrm>
          <a:prstGeom prst="rect">
            <a:avLst/>
          </a:prstGeom>
          <a:noFill/>
          <a:ln w="9525">
            <a:noFill/>
            <a:miter/>
          </a:ln>
        </p:spPr>
        <p:txBody>
          <a:bodyPr wrap="none">
            <a:spAutoFit/>
          </a:bodyPr>
          <a:lstStyle/>
          <a:p>
            <a:pPr lvl="0" eaLnBrk="1" hangingPunct="1">
              <a:buNone/>
            </a:pPr>
            <a:r>
              <a:rPr lang="zh-CN" altLang="en-US" sz="2000" b="1" dirty="0">
                <a:solidFill>
                  <a:schemeClr val="bg1">
                    <a:lumMod val="50000"/>
                  </a:schemeClr>
                </a:solidFill>
                <a:latin typeface="微软雅黑" panose="020B0503020204020204" charset="-122"/>
                <a:ea typeface="微软雅黑" panose="020B0503020204020204" charset="-122"/>
              </a:rPr>
              <a:t>四</a:t>
            </a:r>
            <a:endParaRPr lang="zh-CN" altLang="en-US" sz="2000" b="1" dirty="0">
              <a:solidFill>
                <a:schemeClr val="bg1">
                  <a:lumMod val="50000"/>
                </a:schemeClr>
              </a:solidFill>
              <a:latin typeface="微软雅黑" panose="020B0503020204020204" charset="-122"/>
              <a:ea typeface="微软雅黑" panose="020B0503020204020204" charset="-122"/>
            </a:endParaRPr>
          </a:p>
        </p:txBody>
      </p:sp>
      <p:pic>
        <p:nvPicPr>
          <p:cNvPr id="3" name="图片 2" descr="刘洋  (16)"/>
          <p:cNvPicPr>
            <a:picLocks noChangeAspect="1"/>
          </p:cNvPicPr>
          <p:nvPr/>
        </p:nvPicPr>
        <p:blipFill>
          <a:blip r:embed="rId1" cstate="print"/>
          <a:stretch>
            <a:fillRect/>
          </a:stretch>
        </p:blipFill>
        <p:spPr>
          <a:xfrm>
            <a:off x="259080" y="1657985"/>
            <a:ext cx="2798445" cy="1865630"/>
          </a:xfrm>
          <a:prstGeom prst="rect">
            <a:avLst/>
          </a:prstGeom>
        </p:spPr>
      </p:pic>
      <p:pic>
        <p:nvPicPr>
          <p:cNvPr id="5" name="图片 4" descr="刘洋  (9)"/>
          <p:cNvPicPr>
            <a:picLocks noChangeAspect="1"/>
          </p:cNvPicPr>
          <p:nvPr/>
        </p:nvPicPr>
        <p:blipFill>
          <a:blip r:embed="rId2" cstate="print"/>
          <a:stretch>
            <a:fillRect/>
          </a:stretch>
        </p:blipFill>
        <p:spPr>
          <a:xfrm>
            <a:off x="3249930" y="1671320"/>
            <a:ext cx="2759710" cy="1839595"/>
          </a:xfrm>
          <a:prstGeom prst="rect">
            <a:avLst/>
          </a:prstGeom>
        </p:spPr>
      </p:pic>
      <p:pic>
        <p:nvPicPr>
          <p:cNvPr id="6" name="图片 5" descr="刘洋  (11)"/>
          <p:cNvPicPr>
            <a:picLocks noChangeAspect="1"/>
          </p:cNvPicPr>
          <p:nvPr/>
        </p:nvPicPr>
        <p:blipFill>
          <a:blip r:embed="rId3" cstate="print"/>
          <a:stretch>
            <a:fillRect/>
          </a:stretch>
        </p:blipFill>
        <p:spPr>
          <a:xfrm>
            <a:off x="6226175" y="1657985"/>
            <a:ext cx="2759075" cy="1839595"/>
          </a:xfrm>
          <a:prstGeom prst="rect">
            <a:avLst/>
          </a:prstGeom>
          <a:blipFill>
            <a:blip r:embed="rId4" cstate="print"/>
            <a:stretch>
              <a:fillRect/>
            </a:stretch>
          </a:blipFill>
        </p:spPr>
      </p:pic>
      <p:pic>
        <p:nvPicPr>
          <p:cNvPr id="32" name="图片 31" descr="刘洋  (6)"/>
          <p:cNvPicPr>
            <a:picLocks noChangeAspect="1"/>
          </p:cNvPicPr>
          <p:nvPr/>
        </p:nvPicPr>
        <p:blipFill>
          <a:blip r:embed="rId5" cstate="print"/>
          <a:stretch>
            <a:fillRect/>
          </a:stretch>
        </p:blipFill>
        <p:spPr>
          <a:xfrm>
            <a:off x="9166225" y="1684655"/>
            <a:ext cx="2758440" cy="1838960"/>
          </a:xfrm>
          <a:prstGeom prst="rect">
            <a:avLst/>
          </a:prstGeom>
        </p:spPr>
      </p:pic>
      <p:sp>
        <p:nvSpPr>
          <p:cNvPr id="2" name="矩形 1"/>
          <p:cNvSpPr/>
          <p:nvPr/>
        </p:nvSpPr>
        <p:spPr>
          <a:xfrm>
            <a:off x="-23495" y="258445"/>
            <a:ext cx="3576320" cy="368300"/>
          </a:xfrm>
          <a:prstGeom prst="rect">
            <a:avLst/>
          </a:prstGeom>
          <a:noFill/>
          <a:ln>
            <a:noFill/>
          </a:ln>
        </p:spPr>
        <p:txBody>
          <a:bodyPr wrap="square" rtlCol="0" anchor="t">
            <a:spAutoFit/>
          </a:bodyPr>
          <a:p>
            <a:pPr algn="ctr"/>
            <a:r>
              <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建</a:t>
            </a:r>
            <a:r>
              <a:rPr lang="en-US" altLang="zh-CN"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   </a:t>
            </a:r>
            <a:r>
              <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议</a:t>
            </a:r>
            <a:endPar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p:cNvSpPr/>
          <p:nvPr/>
        </p:nvSpPr>
        <p:spPr>
          <a:xfrm>
            <a:off x="0" y="-20865"/>
            <a:ext cx="12888686" cy="6878866"/>
          </a:xfrm>
          <a:custGeom>
            <a:avLst/>
            <a:gdLst>
              <a:gd name="connsiteX0" fmla="*/ 12877277 w 12888686"/>
              <a:gd name="connsiteY0" fmla="*/ 0 h 6858001"/>
              <a:gd name="connsiteX1" fmla="*/ 12888686 w 12888686"/>
              <a:gd name="connsiteY1" fmla="*/ 0 h 6858001"/>
              <a:gd name="connsiteX2" fmla="*/ 12888686 w 12888686"/>
              <a:gd name="connsiteY2" fmla="*/ 37104 h 6858001"/>
              <a:gd name="connsiteX3" fmla="*/ 0 w 12888686"/>
              <a:gd name="connsiteY3" fmla="*/ 0 h 6858001"/>
              <a:gd name="connsiteX4" fmla="*/ 7060870 w 12888686"/>
              <a:gd name="connsiteY4" fmla="*/ 0 h 6858001"/>
              <a:gd name="connsiteX5" fmla="*/ 7008583 w 12888686"/>
              <a:gd name="connsiteY5" fmla="*/ 37192 h 6858001"/>
              <a:gd name="connsiteX6" fmla="*/ 6023426 w 12888686"/>
              <a:gd name="connsiteY6" fmla="*/ 1117599 h 6858001"/>
              <a:gd name="connsiteX7" fmla="*/ 7010399 w 12888686"/>
              <a:gd name="connsiteY7" fmla="*/ 2801256 h 6858001"/>
              <a:gd name="connsiteX8" fmla="*/ 5370284 w 12888686"/>
              <a:gd name="connsiteY8" fmla="*/ 4528456 h 6858001"/>
              <a:gd name="connsiteX9" fmla="*/ 5863771 w 12888686"/>
              <a:gd name="connsiteY9" fmla="*/ 5617027 h 6858001"/>
              <a:gd name="connsiteX10" fmla="*/ 6862534 w 12888686"/>
              <a:gd name="connsiteY10" fmla="*/ 6667498 h 6858001"/>
              <a:gd name="connsiteX11" fmla="*/ 7072651 w 12888686"/>
              <a:gd name="connsiteY11" fmla="*/ 6858001 h 6858001"/>
              <a:gd name="connsiteX12" fmla="*/ 0 w 12888686"/>
              <a:gd name="connsiteY12" fmla="*/ 6858001 h 6858001"/>
              <a:gd name="connsiteX0-1" fmla="*/ 12877277 w 12888686"/>
              <a:gd name="connsiteY0-2" fmla="*/ 0 h 6858001"/>
              <a:gd name="connsiteX1-3" fmla="*/ 12888686 w 12888686"/>
              <a:gd name="connsiteY1-4" fmla="*/ 0 h 6858001"/>
              <a:gd name="connsiteX2-5" fmla="*/ 12888686 w 12888686"/>
              <a:gd name="connsiteY2-6" fmla="*/ 37104 h 6858001"/>
              <a:gd name="connsiteX3-7" fmla="*/ 12877277 w 12888686"/>
              <a:gd name="connsiteY3-8" fmla="*/ 0 h 6858001"/>
              <a:gd name="connsiteX4-9" fmla="*/ 0 w 12888686"/>
              <a:gd name="connsiteY4-10" fmla="*/ 0 h 6858001"/>
              <a:gd name="connsiteX5-11" fmla="*/ 7060870 w 12888686"/>
              <a:gd name="connsiteY5-12" fmla="*/ 0 h 6858001"/>
              <a:gd name="connsiteX6-13" fmla="*/ 7008583 w 12888686"/>
              <a:gd name="connsiteY6-14" fmla="*/ 37192 h 6858001"/>
              <a:gd name="connsiteX7-15" fmla="*/ 6023426 w 12888686"/>
              <a:gd name="connsiteY7-16" fmla="*/ 1117599 h 6858001"/>
              <a:gd name="connsiteX8-17" fmla="*/ 7010399 w 12888686"/>
              <a:gd name="connsiteY8-18" fmla="*/ 2801256 h 6858001"/>
              <a:gd name="connsiteX9-19" fmla="*/ 5428342 w 12888686"/>
              <a:gd name="connsiteY9-20" fmla="*/ 4571999 h 6858001"/>
              <a:gd name="connsiteX10-21" fmla="*/ 5863771 w 12888686"/>
              <a:gd name="connsiteY10-22" fmla="*/ 5617027 h 6858001"/>
              <a:gd name="connsiteX11-23" fmla="*/ 6862534 w 12888686"/>
              <a:gd name="connsiteY11-24" fmla="*/ 6667498 h 6858001"/>
              <a:gd name="connsiteX12-25" fmla="*/ 7072651 w 12888686"/>
              <a:gd name="connsiteY12-26" fmla="*/ 6858001 h 6858001"/>
              <a:gd name="connsiteX13" fmla="*/ 0 w 12888686"/>
              <a:gd name="connsiteY13" fmla="*/ 6858001 h 6858001"/>
              <a:gd name="connsiteX14" fmla="*/ 0 w 12888686"/>
              <a:gd name="connsiteY14" fmla="*/ 0 h 6858001"/>
              <a:gd name="connsiteX0-27" fmla="*/ 12877277 w 12888686"/>
              <a:gd name="connsiteY0-28" fmla="*/ 0 h 6858001"/>
              <a:gd name="connsiteX1-29" fmla="*/ 12888686 w 12888686"/>
              <a:gd name="connsiteY1-30" fmla="*/ 0 h 6858001"/>
              <a:gd name="connsiteX2-31" fmla="*/ 12888686 w 12888686"/>
              <a:gd name="connsiteY2-32" fmla="*/ 37104 h 6858001"/>
              <a:gd name="connsiteX3-33" fmla="*/ 12877277 w 12888686"/>
              <a:gd name="connsiteY3-34" fmla="*/ 0 h 6858001"/>
              <a:gd name="connsiteX4-35" fmla="*/ 0 w 12888686"/>
              <a:gd name="connsiteY4-36" fmla="*/ 0 h 6858001"/>
              <a:gd name="connsiteX5-37" fmla="*/ 7060870 w 12888686"/>
              <a:gd name="connsiteY5-38" fmla="*/ 0 h 6858001"/>
              <a:gd name="connsiteX6-39" fmla="*/ 7008583 w 12888686"/>
              <a:gd name="connsiteY6-40" fmla="*/ 37192 h 6858001"/>
              <a:gd name="connsiteX7-41" fmla="*/ 6023426 w 12888686"/>
              <a:gd name="connsiteY7-42" fmla="*/ 1117599 h 6858001"/>
              <a:gd name="connsiteX8-43" fmla="*/ 7010399 w 12888686"/>
              <a:gd name="connsiteY8-44" fmla="*/ 2801256 h 6858001"/>
              <a:gd name="connsiteX9-45" fmla="*/ 5428342 w 12888686"/>
              <a:gd name="connsiteY9-46" fmla="*/ 4571999 h 6858001"/>
              <a:gd name="connsiteX10-47" fmla="*/ 5863771 w 12888686"/>
              <a:gd name="connsiteY10-48" fmla="*/ 5617027 h 6858001"/>
              <a:gd name="connsiteX11-49" fmla="*/ 6862534 w 12888686"/>
              <a:gd name="connsiteY11-50" fmla="*/ 6667498 h 6858001"/>
              <a:gd name="connsiteX12-51" fmla="*/ 7072651 w 12888686"/>
              <a:gd name="connsiteY12-52" fmla="*/ 6858001 h 6858001"/>
              <a:gd name="connsiteX13-53" fmla="*/ 0 w 12888686"/>
              <a:gd name="connsiteY13-54" fmla="*/ 6858001 h 6858001"/>
              <a:gd name="connsiteX14-55" fmla="*/ 0 w 12888686"/>
              <a:gd name="connsiteY14-56" fmla="*/ 0 h 6858001"/>
              <a:gd name="connsiteX0-57" fmla="*/ 12877277 w 12888686"/>
              <a:gd name="connsiteY0-58" fmla="*/ 20865 h 6878866"/>
              <a:gd name="connsiteX1-59" fmla="*/ 12888686 w 12888686"/>
              <a:gd name="connsiteY1-60" fmla="*/ 20865 h 6878866"/>
              <a:gd name="connsiteX2-61" fmla="*/ 12888686 w 12888686"/>
              <a:gd name="connsiteY2-62" fmla="*/ 57969 h 6878866"/>
              <a:gd name="connsiteX3-63" fmla="*/ 12877277 w 12888686"/>
              <a:gd name="connsiteY3-64" fmla="*/ 20865 h 6878866"/>
              <a:gd name="connsiteX4-65" fmla="*/ 0 w 12888686"/>
              <a:gd name="connsiteY4-66" fmla="*/ 20865 h 6878866"/>
              <a:gd name="connsiteX5-67" fmla="*/ 7060870 w 12888686"/>
              <a:gd name="connsiteY5-68" fmla="*/ 20865 h 6878866"/>
              <a:gd name="connsiteX6-69" fmla="*/ 7124698 w 12888686"/>
              <a:gd name="connsiteY6-70" fmla="*/ 0 h 6878866"/>
              <a:gd name="connsiteX7-71" fmla="*/ 6023426 w 12888686"/>
              <a:gd name="connsiteY7-72" fmla="*/ 1138464 h 6878866"/>
              <a:gd name="connsiteX8-73" fmla="*/ 7010399 w 12888686"/>
              <a:gd name="connsiteY8-74" fmla="*/ 2822121 h 6878866"/>
              <a:gd name="connsiteX9-75" fmla="*/ 5428342 w 12888686"/>
              <a:gd name="connsiteY9-76" fmla="*/ 4592864 h 6878866"/>
              <a:gd name="connsiteX10-77" fmla="*/ 5863771 w 12888686"/>
              <a:gd name="connsiteY10-78" fmla="*/ 5637892 h 6878866"/>
              <a:gd name="connsiteX11-79" fmla="*/ 6862534 w 12888686"/>
              <a:gd name="connsiteY11-80" fmla="*/ 6688363 h 6878866"/>
              <a:gd name="connsiteX12-81" fmla="*/ 7072651 w 12888686"/>
              <a:gd name="connsiteY12-82" fmla="*/ 6878866 h 6878866"/>
              <a:gd name="connsiteX13-83" fmla="*/ 0 w 12888686"/>
              <a:gd name="connsiteY13-84" fmla="*/ 6878866 h 6878866"/>
              <a:gd name="connsiteX14-85" fmla="*/ 0 w 12888686"/>
              <a:gd name="connsiteY14-86" fmla="*/ 20865 h 6878866"/>
              <a:gd name="connsiteX0-87" fmla="*/ 12877277 w 12888686"/>
              <a:gd name="connsiteY0-88" fmla="*/ 20865 h 6878866"/>
              <a:gd name="connsiteX1-89" fmla="*/ 12888686 w 12888686"/>
              <a:gd name="connsiteY1-90" fmla="*/ 20865 h 6878866"/>
              <a:gd name="connsiteX2-91" fmla="*/ 12888686 w 12888686"/>
              <a:gd name="connsiteY2-92" fmla="*/ 57969 h 6878866"/>
              <a:gd name="connsiteX3-93" fmla="*/ 12877277 w 12888686"/>
              <a:gd name="connsiteY3-94" fmla="*/ 20865 h 6878866"/>
              <a:gd name="connsiteX4-95" fmla="*/ 0 w 12888686"/>
              <a:gd name="connsiteY4-96" fmla="*/ 20865 h 6878866"/>
              <a:gd name="connsiteX5-97" fmla="*/ 7060870 w 12888686"/>
              <a:gd name="connsiteY5-98" fmla="*/ 20865 h 6878866"/>
              <a:gd name="connsiteX6-99" fmla="*/ 7124698 w 12888686"/>
              <a:gd name="connsiteY6-100" fmla="*/ 0 h 6878866"/>
              <a:gd name="connsiteX7-101" fmla="*/ 6023426 w 12888686"/>
              <a:gd name="connsiteY7-102" fmla="*/ 1138464 h 6878866"/>
              <a:gd name="connsiteX8-103" fmla="*/ 7010399 w 12888686"/>
              <a:gd name="connsiteY8-104" fmla="*/ 2822121 h 6878866"/>
              <a:gd name="connsiteX9-105" fmla="*/ 5428342 w 12888686"/>
              <a:gd name="connsiteY9-106" fmla="*/ 4592864 h 6878866"/>
              <a:gd name="connsiteX10-107" fmla="*/ 5863771 w 12888686"/>
              <a:gd name="connsiteY10-108" fmla="*/ 5637892 h 6878866"/>
              <a:gd name="connsiteX11-109" fmla="*/ 6862534 w 12888686"/>
              <a:gd name="connsiteY11-110" fmla="*/ 6688363 h 6878866"/>
              <a:gd name="connsiteX12-111" fmla="*/ 7072651 w 12888686"/>
              <a:gd name="connsiteY12-112" fmla="*/ 6878866 h 6878866"/>
              <a:gd name="connsiteX13-113" fmla="*/ 0 w 12888686"/>
              <a:gd name="connsiteY13-114" fmla="*/ 6878866 h 6878866"/>
              <a:gd name="connsiteX14-115" fmla="*/ 0 w 12888686"/>
              <a:gd name="connsiteY14-116" fmla="*/ 20865 h 6878866"/>
              <a:gd name="connsiteX0-117" fmla="*/ 12877277 w 12888686"/>
              <a:gd name="connsiteY0-118" fmla="*/ 20865 h 6878866"/>
              <a:gd name="connsiteX1-119" fmla="*/ 12888686 w 12888686"/>
              <a:gd name="connsiteY1-120" fmla="*/ 20865 h 6878866"/>
              <a:gd name="connsiteX2-121" fmla="*/ 12888686 w 12888686"/>
              <a:gd name="connsiteY2-122" fmla="*/ 57969 h 6878866"/>
              <a:gd name="connsiteX3-123" fmla="*/ 12877277 w 12888686"/>
              <a:gd name="connsiteY3-124" fmla="*/ 20865 h 6878866"/>
              <a:gd name="connsiteX4-125" fmla="*/ 0 w 12888686"/>
              <a:gd name="connsiteY4-126" fmla="*/ 20865 h 6878866"/>
              <a:gd name="connsiteX5-127" fmla="*/ 7060870 w 12888686"/>
              <a:gd name="connsiteY5-128" fmla="*/ 20865 h 6878866"/>
              <a:gd name="connsiteX6-129" fmla="*/ 7124698 w 12888686"/>
              <a:gd name="connsiteY6-130" fmla="*/ 0 h 6878866"/>
              <a:gd name="connsiteX7-131" fmla="*/ 6008912 w 12888686"/>
              <a:gd name="connsiteY7-132" fmla="*/ 1283607 h 6878866"/>
              <a:gd name="connsiteX8-133" fmla="*/ 7010399 w 12888686"/>
              <a:gd name="connsiteY8-134" fmla="*/ 2822121 h 6878866"/>
              <a:gd name="connsiteX9-135" fmla="*/ 5428342 w 12888686"/>
              <a:gd name="connsiteY9-136" fmla="*/ 4592864 h 6878866"/>
              <a:gd name="connsiteX10-137" fmla="*/ 5863771 w 12888686"/>
              <a:gd name="connsiteY10-138" fmla="*/ 5637892 h 6878866"/>
              <a:gd name="connsiteX11-139" fmla="*/ 6862534 w 12888686"/>
              <a:gd name="connsiteY11-140" fmla="*/ 6688363 h 6878866"/>
              <a:gd name="connsiteX12-141" fmla="*/ 7072651 w 12888686"/>
              <a:gd name="connsiteY12-142" fmla="*/ 6878866 h 6878866"/>
              <a:gd name="connsiteX13-143" fmla="*/ 0 w 12888686"/>
              <a:gd name="connsiteY13-144" fmla="*/ 6878866 h 6878866"/>
              <a:gd name="connsiteX14-145" fmla="*/ 0 w 12888686"/>
              <a:gd name="connsiteY14-146" fmla="*/ 20865 h 6878866"/>
              <a:gd name="connsiteX0-147" fmla="*/ 12877277 w 12888686"/>
              <a:gd name="connsiteY0-148" fmla="*/ 20865 h 6878866"/>
              <a:gd name="connsiteX1-149" fmla="*/ 12888686 w 12888686"/>
              <a:gd name="connsiteY1-150" fmla="*/ 20865 h 6878866"/>
              <a:gd name="connsiteX2-151" fmla="*/ 12888686 w 12888686"/>
              <a:gd name="connsiteY2-152" fmla="*/ 57969 h 6878866"/>
              <a:gd name="connsiteX3-153" fmla="*/ 12877277 w 12888686"/>
              <a:gd name="connsiteY3-154" fmla="*/ 20865 h 6878866"/>
              <a:gd name="connsiteX4-155" fmla="*/ 0 w 12888686"/>
              <a:gd name="connsiteY4-156" fmla="*/ 20865 h 6878866"/>
              <a:gd name="connsiteX5-157" fmla="*/ 7060870 w 12888686"/>
              <a:gd name="connsiteY5-158" fmla="*/ 20865 h 6878866"/>
              <a:gd name="connsiteX6-159" fmla="*/ 7124698 w 12888686"/>
              <a:gd name="connsiteY6-160" fmla="*/ 0 h 6878866"/>
              <a:gd name="connsiteX7-161" fmla="*/ 6008912 w 12888686"/>
              <a:gd name="connsiteY7-162" fmla="*/ 1283607 h 6878866"/>
              <a:gd name="connsiteX8-163" fmla="*/ 7010399 w 12888686"/>
              <a:gd name="connsiteY8-164" fmla="*/ 2822121 h 6878866"/>
              <a:gd name="connsiteX9-165" fmla="*/ 5428342 w 12888686"/>
              <a:gd name="connsiteY9-166" fmla="*/ 4592864 h 6878866"/>
              <a:gd name="connsiteX10-167" fmla="*/ 5863771 w 12888686"/>
              <a:gd name="connsiteY10-168" fmla="*/ 5637892 h 6878866"/>
              <a:gd name="connsiteX11-169" fmla="*/ 6862534 w 12888686"/>
              <a:gd name="connsiteY11-170" fmla="*/ 6688363 h 6878866"/>
              <a:gd name="connsiteX12-171" fmla="*/ 7072651 w 12888686"/>
              <a:gd name="connsiteY12-172" fmla="*/ 6878866 h 6878866"/>
              <a:gd name="connsiteX13-173" fmla="*/ 0 w 12888686"/>
              <a:gd name="connsiteY13-174" fmla="*/ 6878866 h 6878866"/>
              <a:gd name="connsiteX14-175" fmla="*/ 0 w 12888686"/>
              <a:gd name="connsiteY14-176" fmla="*/ 20865 h 6878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53" y="connsiteY13-54"/>
              </a:cxn>
              <a:cxn ang="0">
                <a:pos x="connsiteX14-55" y="connsiteY14-56"/>
              </a:cxn>
            </a:cxnLst>
            <a:rect l="l" t="t" r="r" b="b"/>
            <a:pathLst>
              <a:path w="12888686" h="6878866">
                <a:moveTo>
                  <a:pt x="12877277" y="20865"/>
                </a:moveTo>
                <a:lnTo>
                  <a:pt x="12888686" y="20865"/>
                </a:lnTo>
                <a:lnTo>
                  <a:pt x="12888686" y="57969"/>
                </a:lnTo>
                <a:lnTo>
                  <a:pt x="12877277" y="20865"/>
                </a:lnTo>
                <a:close/>
                <a:moveTo>
                  <a:pt x="0" y="20865"/>
                </a:moveTo>
                <a:lnTo>
                  <a:pt x="7060870" y="20865"/>
                </a:lnTo>
                <a:lnTo>
                  <a:pt x="7124698" y="0"/>
                </a:lnTo>
                <a:cubicBezTo>
                  <a:pt x="6734022" y="384327"/>
                  <a:pt x="6027962" y="813254"/>
                  <a:pt x="6008912" y="1283607"/>
                </a:cubicBezTo>
                <a:cubicBezTo>
                  <a:pt x="5989862" y="1753961"/>
                  <a:pt x="7107161" y="2270578"/>
                  <a:pt x="7010399" y="2822121"/>
                </a:cubicBezTo>
                <a:cubicBezTo>
                  <a:pt x="6913637" y="3373664"/>
                  <a:pt x="5619447" y="4123569"/>
                  <a:pt x="5428342" y="4592864"/>
                </a:cubicBezTo>
                <a:cubicBezTo>
                  <a:pt x="5237238" y="5062159"/>
                  <a:pt x="5568821" y="5334386"/>
                  <a:pt x="5863771" y="5637892"/>
                </a:cubicBezTo>
                <a:cubicBezTo>
                  <a:pt x="6160860" y="5943599"/>
                  <a:pt x="6456437" y="6296477"/>
                  <a:pt x="6862534" y="6688363"/>
                </a:cubicBezTo>
                <a:lnTo>
                  <a:pt x="7072651" y="6878866"/>
                </a:lnTo>
                <a:lnTo>
                  <a:pt x="0" y="6878866"/>
                </a:lnTo>
                <a:lnTo>
                  <a:pt x="0" y="20865"/>
                </a:lnTo>
                <a:close/>
              </a:path>
            </a:pathLst>
          </a:custGeom>
          <a:solidFill>
            <a:srgbClr val="F6C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Bold" panose="020B0800000000000000" pitchFamily="34" charset="-122"/>
              <a:sym typeface="思源黑体 CN Regular" panose="020B0500000000000000" pitchFamily="34" charset="-122"/>
            </a:endParaRPr>
          </a:p>
        </p:txBody>
      </p:sp>
      <p:sp>
        <p:nvSpPr>
          <p:cNvPr id="8" name="矩形: 圆角 7"/>
          <p:cNvSpPr/>
          <p:nvPr/>
        </p:nvSpPr>
        <p:spPr>
          <a:xfrm rot="18900000">
            <a:off x="-1426827" y="916534"/>
            <a:ext cx="3338068" cy="3338068"/>
          </a:xfrm>
          <a:prstGeom prst="roundRect">
            <a:avLst>
              <a:gd name="adj" fmla="val 11257"/>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Bold" panose="020B0800000000000000" pitchFamily="34" charset="-122"/>
              <a:sym typeface="思源黑体 CN Regular" panose="020B0500000000000000" pitchFamily="34" charset="-122"/>
            </a:endParaRPr>
          </a:p>
        </p:txBody>
      </p:sp>
      <p:sp>
        <p:nvSpPr>
          <p:cNvPr id="9" name="文本框 8"/>
          <p:cNvSpPr txBox="1"/>
          <p:nvPr/>
        </p:nvSpPr>
        <p:spPr>
          <a:xfrm>
            <a:off x="1159710" y="2222225"/>
            <a:ext cx="4698722" cy="1446550"/>
          </a:xfrm>
          <a:prstGeom prst="rect">
            <a:avLst/>
          </a:prstGeom>
          <a:noFill/>
        </p:spPr>
        <p:txBody>
          <a:bodyPr wrap="none" rtlCol="0">
            <a:spAutoFit/>
          </a:bodyPr>
          <a:lstStyle/>
          <a:p>
            <a:r>
              <a:rPr lang="zh-CN" altLang="en-US" sz="8800" dirty="0">
                <a:solidFill>
                  <a:schemeClr val="bg1"/>
                </a:solidFill>
                <a:latin typeface="思源黑体 CN Regular" panose="020B0500000000000000" pitchFamily="34" charset="-122"/>
                <a:ea typeface="思源黑体 CN Bold" panose="020B0800000000000000" pitchFamily="34" charset="-122"/>
                <a:sym typeface="思源黑体 CN Regular" panose="020B0500000000000000" pitchFamily="34" charset="-122"/>
              </a:rPr>
              <a:t>谢谢观看</a:t>
            </a:r>
            <a:endParaRPr lang="zh-CN" altLang="en-US" sz="8800" dirty="0">
              <a:solidFill>
                <a:schemeClr val="bg1"/>
              </a:solidFill>
              <a:latin typeface="思源黑体 CN Regular" panose="020B0500000000000000" pitchFamily="34" charset="-122"/>
              <a:ea typeface="思源黑体 CN Bold" panose="020B0800000000000000" pitchFamily="34" charset="-122"/>
              <a:sym typeface="思源黑体 CN Regular" panose="020B0500000000000000" pitchFamily="34" charset="-122"/>
            </a:endParaRPr>
          </a:p>
        </p:txBody>
      </p:sp>
      <p:sp>
        <p:nvSpPr>
          <p:cNvPr id="13" name="矩形: 圆角 12"/>
          <p:cNvSpPr/>
          <p:nvPr/>
        </p:nvSpPr>
        <p:spPr>
          <a:xfrm rot="18900000">
            <a:off x="193351" y="273686"/>
            <a:ext cx="288282" cy="288282"/>
          </a:xfrm>
          <a:prstGeom prst="roundRect">
            <a:avLst>
              <a:gd name="adj" fmla="val 11257"/>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Bold" panose="020B0800000000000000" pitchFamily="34" charset="-122"/>
              <a:sym typeface="思源黑体 CN Regular" panose="020B0500000000000000" pitchFamily="34" charset="-122"/>
            </a:endParaRPr>
          </a:p>
        </p:txBody>
      </p:sp>
      <p:sp>
        <p:nvSpPr>
          <p:cNvPr id="14" name="矩形: 圆角 13"/>
          <p:cNvSpPr/>
          <p:nvPr/>
        </p:nvSpPr>
        <p:spPr>
          <a:xfrm rot="18900000">
            <a:off x="362542" y="-102192"/>
            <a:ext cx="581025" cy="581025"/>
          </a:xfrm>
          <a:prstGeom prst="roundRect">
            <a:avLst>
              <a:gd name="adj" fmla="val 112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Bold" panose="020B0800000000000000" pitchFamily="34" charset="-122"/>
              <a:sym typeface="思源黑体 CN Regular" panose="020B0500000000000000" pitchFamily="34" charset="-122"/>
            </a:endParaRPr>
          </a:p>
        </p:txBody>
      </p:sp>
      <p:sp>
        <p:nvSpPr>
          <p:cNvPr id="15" name="矩形: 圆角 14"/>
          <p:cNvSpPr/>
          <p:nvPr/>
        </p:nvSpPr>
        <p:spPr>
          <a:xfrm rot="18900000">
            <a:off x="373627" y="1479463"/>
            <a:ext cx="288282" cy="288282"/>
          </a:xfrm>
          <a:prstGeom prst="roundRect">
            <a:avLst>
              <a:gd name="adj" fmla="val 11257"/>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Bold" panose="020B0800000000000000" pitchFamily="34" charset="-122"/>
              <a:sym typeface="思源黑体 CN Regular" panose="020B0500000000000000" pitchFamily="34" charset="-122"/>
            </a:endParaRPr>
          </a:p>
        </p:txBody>
      </p:sp>
      <p:sp>
        <p:nvSpPr>
          <p:cNvPr id="16" name="矩形: 圆角 15"/>
          <p:cNvSpPr/>
          <p:nvPr/>
        </p:nvSpPr>
        <p:spPr>
          <a:xfrm rot="18900000">
            <a:off x="274184" y="683109"/>
            <a:ext cx="981173" cy="981173"/>
          </a:xfrm>
          <a:prstGeom prst="roundRect">
            <a:avLst>
              <a:gd name="adj" fmla="val 112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Bold" panose="020B0800000000000000" pitchFamily="34" charset="-122"/>
              <a:sym typeface="思源黑体 CN Regular" panose="020B0500000000000000" pitchFamily="34" charset="-122"/>
            </a:endParaRPr>
          </a:p>
        </p:txBody>
      </p:sp>
      <p:sp>
        <p:nvSpPr>
          <p:cNvPr id="17" name="矩形: 圆角 16"/>
          <p:cNvSpPr/>
          <p:nvPr/>
        </p:nvSpPr>
        <p:spPr>
          <a:xfrm rot="18900000">
            <a:off x="903674" y="364102"/>
            <a:ext cx="670688" cy="670688"/>
          </a:xfrm>
          <a:prstGeom prst="roundRect">
            <a:avLst>
              <a:gd name="adj" fmla="val 11257"/>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Bold" panose="020B0800000000000000" pitchFamily="34" charset="-122"/>
              <a:sym typeface="思源黑体 CN Regular" panose="020B0500000000000000" pitchFamily="34" charset="-122"/>
            </a:endParaRPr>
          </a:p>
        </p:txBody>
      </p:sp>
      <p:sp>
        <p:nvSpPr>
          <p:cNvPr id="18" name="矩形: 圆角 17"/>
          <p:cNvSpPr/>
          <p:nvPr/>
        </p:nvSpPr>
        <p:spPr>
          <a:xfrm rot="18900000">
            <a:off x="1640640" y="1093409"/>
            <a:ext cx="288282" cy="288282"/>
          </a:xfrm>
          <a:prstGeom prst="roundRect">
            <a:avLst>
              <a:gd name="adj" fmla="val 11257"/>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Bold" panose="020B0800000000000000" pitchFamily="34" charset="-122"/>
              <a:sym typeface="思源黑体 CN Regular" panose="020B0500000000000000" pitchFamily="34" charset="-122"/>
            </a:endParaRPr>
          </a:p>
        </p:txBody>
      </p:sp>
      <p:sp>
        <p:nvSpPr>
          <p:cNvPr id="19" name="矩形: 圆角 18"/>
          <p:cNvSpPr/>
          <p:nvPr/>
        </p:nvSpPr>
        <p:spPr>
          <a:xfrm rot="18900000">
            <a:off x="2080514" y="335760"/>
            <a:ext cx="288282" cy="288282"/>
          </a:xfrm>
          <a:prstGeom prst="roundRect">
            <a:avLst>
              <a:gd name="adj" fmla="val 11257"/>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Bold" panose="020B0800000000000000" pitchFamily="34" charset="-122"/>
              <a:sym typeface="思源黑体 CN Regular" panose="020B0500000000000000" pitchFamily="34" charset="-122"/>
            </a:endParaRPr>
          </a:p>
        </p:txBody>
      </p:sp>
      <p:sp>
        <p:nvSpPr>
          <p:cNvPr id="20" name="矩形: 圆角 19"/>
          <p:cNvSpPr/>
          <p:nvPr/>
        </p:nvSpPr>
        <p:spPr>
          <a:xfrm rot="18900000">
            <a:off x="-1514427" y="4299480"/>
            <a:ext cx="2069599" cy="2069599"/>
          </a:xfrm>
          <a:prstGeom prst="roundRect">
            <a:avLst>
              <a:gd name="adj" fmla="val 11257"/>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Bold" panose="020B0800000000000000" pitchFamily="34" charset="-122"/>
              <a:sym typeface="思源黑体 CN Regular" panose="020B0500000000000000" pitchFamily="34" charset="-122"/>
            </a:endParaRPr>
          </a:p>
        </p:txBody>
      </p:sp>
      <p:sp>
        <p:nvSpPr>
          <p:cNvPr id="21" name="矩形: 圆角 20"/>
          <p:cNvSpPr/>
          <p:nvPr/>
        </p:nvSpPr>
        <p:spPr>
          <a:xfrm rot="18900000">
            <a:off x="2151462" y="907264"/>
            <a:ext cx="288282" cy="288282"/>
          </a:xfrm>
          <a:prstGeom prst="roundRect">
            <a:avLst>
              <a:gd name="adj" fmla="val 11257"/>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Bold" panose="020B0800000000000000" pitchFamily="34" charset="-122"/>
              <a:sym typeface="思源黑体 CN Regular" panose="020B0500000000000000" pitchFamily="34" charset="-122"/>
            </a:endParaRPr>
          </a:p>
        </p:txBody>
      </p:sp>
      <p:pic>
        <p:nvPicPr>
          <p:cNvPr id="27" name="图片 26"/>
          <p:cNvPicPr>
            <a:picLocks noChangeAspect="1"/>
          </p:cNvPicPr>
          <p:nvPr/>
        </p:nvPicPr>
        <p:blipFill>
          <a:blip r:embed="rId1" cstate="print"/>
          <a:stretch>
            <a:fillRect/>
          </a:stretch>
        </p:blipFill>
        <p:spPr>
          <a:xfrm>
            <a:off x="5304874" y="-1182581"/>
            <a:ext cx="7054275" cy="10581413"/>
          </a:xfrm>
          <a:prstGeom prst="rect">
            <a:avLst/>
          </a:prstGeom>
        </p:spPr>
      </p:pic>
      <p:sp>
        <p:nvSpPr>
          <p:cNvPr id="30" name="矩形 29"/>
          <p:cNvSpPr/>
          <p:nvPr/>
        </p:nvSpPr>
        <p:spPr>
          <a:xfrm>
            <a:off x="-2176014" y="3729238"/>
            <a:ext cx="10637849" cy="1200329"/>
          </a:xfrm>
          <a:prstGeom prst="rect">
            <a:avLst/>
          </a:prstGeom>
          <a:noFill/>
        </p:spPr>
        <p:txBody>
          <a:bodyPr wrap="square" lIns="91440" tIns="45720" rIns="91440" bIns="45720">
            <a:spAutoFit/>
          </a:bodyPr>
          <a:lstStyle/>
          <a:p>
            <a:pPr algn="ctr"/>
            <a:r>
              <a:rPr lang="en-US" altLang="zh-CN" sz="7200" b="0" cap="none" spc="0" dirty="0">
                <a:ln w="0"/>
                <a:solidFill>
                  <a:schemeClr val="bg1"/>
                </a:solidFill>
                <a:latin typeface="微软雅黑" panose="020B0503020204020204" charset="-122"/>
                <a:ea typeface="微软雅黑" panose="020B0503020204020204" charset="-122"/>
              </a:rPr>
              <a:t>THANKS</a:t>
            </a:r>
            <a:endParaRPr lang="zh-CN" altLang="en-US" sz="7200" b="0" cap="none" spc="0" dirty="0">
              <a:ln w="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5485876" y="772961"/>
            <a:ext cx="4974698" cy="5015278"/>
          </a:xfrm>
          <a:prstGeom prst="ellipse">
            <a:avLst/>
          </a:prstGeom>
          <a:solidFill>
            <a:srgbClr val="FEF0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912479" y="1980952"/>
            <a:ext cx="5713789" cy="2212487"/>
            <a:chOff x="1176004" y="2403495"/>
            <a:chExt cx="4941869" cy="2212487"/>
          </a:xfrm>
          <a:solidFill>
            <a:srgbClr val="F6CD58"/>
          </a:solidFill>
        </p:grpSpPr>
        <p:sp>
          <p:nvSpPr>
            <p:cNvPr id="2" name="矩形 1"/>
            <p:cNvSpPr/>
            <p:nvPr/>
          </p:nvSpPr>
          <p:spPr>
            <a:xfrm>
              <a:off x="1176004" y="2403495"/>
              <a:ext cx="4941869" cy="1205191"/>
            </a:xfrm>
            <a:prstGeom prst="rect">
              <a:avLst/>
            </a:prstGeom>
            <a:grpFill/>
            <a:ln>
              <a:noFill/>
            </a:ln>
            <a:effectLst>
              <a:outerShdw blurRad="50800" dist="38100" dir="5400000" algn="t" rotWithShape="0">
                <a:prstClr val="black">
                  <a:alpha val="6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bg1"/>
                  </a:solidFill>
                  <a:latin typeface="微软雅黑" panose="020B0503020204020204" charset="-122"/>
                  <a:ea typeface="微软雅黑" panose="020B0503020204020204" charset="-122"/>
                </a:rPr>
                <a:t>PART 1</a:t>
              </a:r>
              <a:endParaRPr lang="en-US" altLang="zh-CN" sz="5400" b="1" dirty="0">
                <a:solidFill>
                  <a:schemeClr val="bg1"/>
                </a:solidFill>
                <a:latin typeface="微软雅黑" panose="020B0503020204020204" charset="-122"/>
                <a:ea typeface="微软雅黑" panose="020B0503020204020204" charset="-122"/>
              </a:endParaRPr>
            </a:p>
          </p:txBody>
        </p:sp>
        <p:sp>
          <p:nvSpPr>
            <p:cNvPr id="3" name="矩形 2"/>
            <p:cNvSpPr/>
            <p:nvPr/>
          </p:nvSpPr>
          <p:spPr>
            <a:xfrm>
              <a:off x="1176004" y="3876637"/>
              <a:ext cx="3500495" cy="7393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ym typeface="+mn-ea"/>
                </a:rPr>
                <a:t>我国医疗资源现状和</a:t>
              </a:r>
              <a:endParaRPr lang="zh-CN" altLang="en-US" sz="2400"/>
            </a:p>
            <a:p>
              <a:pPr algn="ctr"/>
              <a:r>
                <a:rPr lang="zh-CN" altLang="en-US" sz="2400">
                  <a:sym typeface="+mn-ea"/>
                </a:rPr>
                <a:t>“互联网 + 医疗”</a:t>
              </a:r>
              <a:endParaRPr lang="zh-CN" altLang="en-US" sz="2400" dirty="0">
                <a:solidFill>
                  <a:srgbClr val="795019"/>
                </a:solidFill>
                <a:latin typeface="微软雅黑" panose="020B0503020204020204" charset="-122"/>
                <a:ea typeface="微软雅黑" panose="020B0503020204020204" charset="-122"/>
                <a:sym typeface="+mn-ea"/>
              </a:endParaRPr>
            </a:p>
          </p:txBody>
        </p:sp>
      </p:grpSp>
      <p:pic>
        <p:nvPicPr>
          <p:cNvPr id="4" name="图片 3" descr="5"/>
          <p:cNvPicPr>
            <a:picLocks noChangeAspect="1"/>
          </p:cNvPicPr>
          <p:nvPr/>
        </p:nvPicPr>
        <p:blipFill>
          <a:blip r:embed="rId1" cstate="print"/>
          <a:srcRect/>
          <a:stretch>
            <a:fillRect/>
          </a:stretch>
        </p:blipFill>
        <p:spPr>
          <a:xfrm>
            <a:off x="1184275" y="2176211"/>
            <a:ext cx="814705" cy="784225"/>
          </a:xfrm>
          <a:prstGeom prst="rect">
            <a:avLst/>
          </a:prstGeom>
          <a:effectLst>
            <a:outerShdw blurRad="50800" dist="50800" dir="5400000" algn="ctr" rotWithShape="0">
              <a:srgbClr val="000000">
                <a:alpha val="62000"/>
              </a:srgbClr>
            </a:outerShdw>
          </a:effectLst>
        </p:spPr>
      </p:pic>
      <p:pic>
        <p:nvPicPr>
          <p:cNvPr id="8" name="图片 7"/>
          <p:cNvPicPr>
            <a:picLocks noChangeAspect="1"/>
          </p:cNvPicPr>
          <p:nvPr/>
        </p:nvPicPr>
        <p:blipFill>
          <a:blip r:embed="rId2" cstate="print"/>
          <a:stretch>
            <a:fillRect/>
          </a:stretch>
        </p:blipFill>
        <p:spPr>
          <a:xfrm>
            <a:off x="5986609" y="878734"/>
            <a:ext cx="5292912" cy="5150720"/>
          </a:xfrm>
          <a:prstGeom prst="ellipse">
            <a:avLst/>
          </a:prstGeom>
          <a:effectLst>
            <a:outerShdw blurRad="50800" dist="38100" dir="2700000" algn="tl" rotWithShape="0">
              <a:prstClr val="black">
                <a:alpha val="40000"/>
              </a:prstClr>
            </a:outerShdw>
          </a:effectLst>
        </p:spPr>
      </p:pic>
      <p:sp>
        <p:nvSpPr>
          <p:cNvPr id="16" name="矩形 15"/>
          <p:cNvSpPr/>
          <p:nvPr/>
        </p:nvSpPr>
        <p:spPr>
          <a:xfrm>
            <a:off x="138430" y="6264910"/>
            <a:ext cx="3469005" cy="420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5" name="矩形 4"/>
          <p:cNvSpPr/>
          <p:nvPr/>
        </p:nvSpPr>
        <p:spPr>
          <a:xfrm>
            <a:off x="8592820" y="123190"/>
            <a:ext cx="3469005" cy="7562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963613"/>
            <a:ext cx="6321287" cy="4427855"/>
          </a:xfrm>
          <a:prstGeom prst="rect">
            <a:avLst/>
          </a:prstGeom>
          <a:solidFill>
            <a:srgbClr val="FEF0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杨仕程 (4)"/>
          <p:cNvPicPr>
            <a:picLocks noChangeAspect="1"/>
          </p:cNvPicPr>
          <p:nvPr/>
        </p:nvPicPr>
        <p:blipFill>
          <a:blip r:embed="rId1" cstate="print">
            <a:lum bright="6000"/>
          </a:blip>
          <a:stretch>
            <a:fillRect/>
          </a:stretch>
        </p:blipFill>
        <p:spPr>
          <a:xfrm>
            <a:off x="409935" y="1625282"/>
            <a:ext cx="6403340" cy="4269105"/>
          </a:xfrm>
          <a:prstGeom prst="rect">
            <a:avLst/>
          </a:prstGeom>
        </p:spPr>
      </p:pic>
      <p:sp>
        <p:nvSpPr>
          <p:cNvPr id="7" name="圆角矩形 6"/>
          <p:cNvSpPr/>
          <p:nvPr/>
        </p:nvSpPr>
        <p:spPr>
          <a:xfrm>
            <a:off x="7247256" y="1625282"/>
            <a:ext cx="4399312" cy="4502802"/>
          </a:xfrm>
          <a:prstGeom prst="roundRect">
            <a:avLst/>
          </a:prstGeom>
          <a:solidFill>
            <a:sysClr val="window" lastClr="FFFFFF"/>
          </a:solidFill>
          <a:ln w="28575" cap="flat" cmpd="dbl" algn="ctr">
            <a:solidFill>
              <a:schemeClr val="accent1">
                <a:shade val="50000"/>
              </a:schemeClr>
            </a:solidFill>
            <a:prstDash val="solid"/>
            <a:miter lim="800000"/>
          </a:ln>
          <a:effec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a:endParaRPr lang="zh-CN" altLang="en-US"/>
          </a:p>
        </p:txBody>
      </p:sp>
      <p:sp>
        <p:nvSpPr>
          <p:cNvPr id="13" name="TextBox 20"/>
          <p:cNvSpPr txBox="1"/>
          <p:nvPr/>
        </p:nvSpPr>
        <p:spPr>
          <a:xfrm>
            <a:off x="7781925" y="2469515"/>
            <a:ext cx="3311525" cy="2861310"/>
          </a:xfrm>
          <a:prstGeom prst="rect">
            <a:avLst/>
          </a:prstGeom>
          <a:noFill/>
        </p:spPr>
        <p:txBody>
          <a:bodyPr wrap="square" rtlCol="0">
            <a:spAutoFit/>
          </a:bodyPr>
          <a:lstStyle/>
          <a:p>
            <a:pPr>
              <a:lnSpc>
                <a:spcPct val="150000"/>
              </a:lnSpc>
            </a:pPr>
            <a:r>
              <a:rPr lang="zh-CN" altLang="en-US" sz="1200" dirty="0">
                <a:solidFill>
                  <a:schemeClr val="bg1">
                    <a:lumMod val="50000"/>
                  </a:schemeClr>
                </a:solidFill>
                <a:latin typeface="微软雅黑" panose="020B0503020204020204" charset="-122"/>
                <a:ea typeface="微软雅黑" panose="020B0503020204020204" charset="-122"/>
              </a:rPr>
              <a:t>2019 年底新冠肺炎席卷世界多国，线下医疗的艰难性和风险性推动了“互联网 + 医疗”继续发展，线上就医注册用户数量突飞猛进，“互联网 + 医疗”逐渐在我国医疗方式中占据了一席之地。不过“互联网 + 医疗”现阶段仍处于快速发展和扩张的早期，在许多方面存在不足，因此需要理清“互联网 + 医疗”的相关主体和运行过程，多方位全面查找影响因素并进行干预，才能保证“互联网 + 医疗”政策的深入推进。</a:t>
            </a:r>
            <a:endParaRPr lang="zh-CN" altLang="en-US" sz="1200" dirty="0">
              <a:solidFill>
                <a:schemeClr val="bg1">
                  <a:lumMod val="50000"/>
                </a:schemeClr>
              </a:solidFill>
              <a:latin typeface="微软雅黑" panose="020B0503020204020204" charset="-122"/>
              <a:ea typeface="微软雅黑" panose="020B0503020204020204" charset="-122"/>
            </a:endParaRPr>
          </a:p>
        </p:txBody>
      </p:sp>
      <p:sp>
        <p:nvSpPr>
          <p:cNvPr id="3" name="矩形 2"/>
          <p:cNvSpPr/>
          <p:nvPr/>
        </p:nvSpPr>
        <p:spPr>
          <a:xfrm>
            <a:off x="138430" y="6264910"/>
            <a:ext cx="3469005" cy="420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4" name="矩形 3"/>
          <p:cNvSpPr/>
          <p:nvPr/>
        </p:nvSpPr>
        <p:spPr>
          <a:xfrm>
            <a:off x="8521700" y="184150"/>
            <a:ext cx="3469005" cy="7797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03159" y="0"/>
            <a:ext cx="8101263" cy="6858000"/>
          </a:xfrm>
          <a:prstGeom prst="rect">
            <a:avLst/>
          </a:prstGeom>
          <a:blipFill>
            <a:blip r:embed="rId1"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754245" y="1005840"/>
            <a:ext cx="6563995" cy="2328545"/>
          </a:xfrm>
          <a:prstGeom prst="rect">
            <a:avLst/>
          </a:prstGeom>
          <a:solidFill>
            <a:srgbClr val="FEF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21"/>
          <p:cNvSpPr txBox="1"/>
          <p:nvPr/>
        </p:nvSpPr>
        <p:spPr>
          <a:xfrm>
            <a:off x="5496541" y="1212658"/>
            <a:ext cx="2016760" cy="368300"/>
          </a:xfrm>
          <a:prstGeom prst="rect">
            <a:avLst/>
          </a:prstGeom>
          <a:noFill/>
        </p:spPr>
        <p:txBody>
          <a:bodyPr wrap="none" rtlCol="0">
            <a:spAutoFit/>
          </a:bodyPr>
          <a:lstStyle/>
          <a:p>
            <a:pPr algn="just"/>
            <a:r>
              <a:rPr lang="zh-CN" altLang="en-US" b="1" dirty="0">
                <a:solidFill>
                  <a:srgbClr val="795019"/>
                </a:solidFill>
                <a:latin typeface="微软雅黑" panose="020B0503020204020204" charset="-122"/>
                <a:ea typeface="微软雅黑" panose="020B0503020204020204" charset="-122"/>
              </a:rPr>
              <a:t>我国医疗资源现状</a:t>
            </a:r>
            <a:endParaRPr lang="zh-CN" altLang="en-US" b="1" dirty="0">
              <a:solidFill>
                <a:srgbClr val="795019"/>
              </a:solidFill>
              <a:latin typeface="微软雅黑" panose="020B0503020204020204" charset="-122"/>
              <a:ea typeface="微软雅黑" panose="020B0503020204020204" charset="-122"/>
            </a:endParaRPr>
          </a:p>
        </p:txBody>
      </p:sp>
      <p:sp>
        <p:nvSpPr>
          <p:cNvPr id="37" name="TextBox 21"/>
          <p:cNvSpPr txBox="1"/>
          <p:nvPr/>
        </p:nvSpPr>
        <p:spPr>
          <a:xfrm>
            <a:off x="5528926" y="4939214"/>
            <a:ext cx="1097280" cy="368300"/>
          </a:xfrm>
          <a:prstGeom prst="rect">
            <a:avLst/>
          </a:prstGeom>
          <a:noFill/>
        </p:spPr>
        <p:txBody>
          <a:bodyPr wrap="none" rtlCol="0">
            <a:spAutoFit/>
          </a:bodyPr>
          <a:lstStyle/>
          <a:p>
            <a:r>
              <a:rPr lang="zh-CN" altLang="en-US" b="1" dirty="0">
                <a:solidFill>
                  <a:srgbClr val="795019"/>
                </a:solidFill>
                <a:latin typeface="微软雅黑" panose="020B0503020204020204" charset="-122"/>
                <a:ea typeface="微软雅黑" panose="020B0503020204020204" charset="-122"/>
              </a:rPr>
              <a:t>添加标题</a:t>
            </a:r>
            <a:endParaRPr lang="zh-CN" altLang="en-US" b="1" dirty="0">
              <a:solidFill>
                <a:srgbClr val="795019"/>
              </a:solidFill>
              <a:latin typeface="微软雅黑" panose="020B0503020204020204" charset="-122"/>
              <a:ea typeface="微软雅黑" panose="020B0503020204020204" charset="-122"/>
            </a:endParaRPr>
          </a:p>
        </p:txBody>
      </p:sp>
      <p:sp>
        <p:nvSpPr>
          <p:cNvPr id="38" name="TextBox 20"/>
          <p:cNvSpPr txBox="1"/>
          <p:nvPr/>
        </p:nvSpPr>
        <p:spPr>
          <a:xfrm>
            <a:off x="5384853" y="1580940"/>
            <a:ext cx="5300783" cy="1753235"/>
          </a:xfrm>
          <a:prstGeom prst="rect">
            <a:avLst/>
          </a:prstGeom>
          <a:noFill/>
        </p:spPr>
        <p:txBody>
          <a:bodyPr wrap="square" rtlCol="0">
            <a:spAutoFit/>
          </a:bodyPr>
          <a:lstStyle/>
          <a:p>
            <a:pPr>
              <a:lnSpc>
                <a:spcPct val="150000"/>
              </a:lnSpc>
            </a:pPr>
            <a:r>
              <a:rPr lang="en-US" altLang="zh-CN" sz="1200" dirty="0">
                <a:solidFill>
                  <a:schemeClr val="bg1">
                    <a:lumMod val="50000"/>
                  </a:schemeClr>
                </a:solidFill>
                <a:latin typeface="微软雅黑" panose="020B0503020204020204" charset="-122"/>
                <a:ea typeface="微软雅黑" panose="020B0503020204020204" charset="-122"/>
              </a:rPr>
              <a:t>1.</a:t>
            </a:r>
            <a:r>
              <a:rPr lang="zh-CN" altLang="en-US" sz="1200" dirty="0">
                <a:solidFill>
                  <a:schemeClr val="bg1">
                    <a:lumMod val="50000"/>
                  </a:schemeClr>
                </a:solidFill>
                <a:latin typeface="微软雅黑" panose="020B0503020204020204" charset="-122"/>
                <a:ea typeface="微软雅黑" panose="020B0503020204020204" charset="-122"/>
              </a:rPr>
              <a:t>我国的医疗资源的卫生资源密度指数值均呈现从东部向西部依次递减的趋势。</a:t>
            </a:r>
            <a:endParaRPr lang="en-US" altLang="zh-CN" sz="1200" dirty="0">
              <a:solidFill>
                <a:schemeClr val="bg1">
                  <a:lumMod val="50000"/>
                </a:schemeClr>
              </a:solidFill>
              <a:latin typeface="微软雅黑" panose="020B0503020204020204" charset="-122"/>
              <a:ea typeface="微软雅黑" panose="020B0503020204020204" charset="-122"/>
            </a:endParaRPr>
          </a:p>
          <a:p>
            <a:pPr>
              <a:lnSpc>
                <a:spcPct val="150000"/>
              </a:lnSpc>
            </a:pPr>
            <a:r>
              <a:rPr lang="en-US" altLang="zh-CN" sz="1200" dirty="0">
                <a:solidFill>
                  <a:schemeClr val="bg1">
                    <a:lumMod val="50000"/>
                  </a:schemeClr>
                </a:solidFill>
                <a:latin typeface="微软雅黑" panose="020B0503020204020204" charset="-122"/>
                <a:ea typeface="微软雅黑" panose="020B0503020204020204" charset="-122"/>
              </a:rPr>
              <a:t>2.</a:t>
            </a:r>
            <a:r>
              <a:rPr lang="zh-CN" altLang="en-US" sz="1200" dirty="0">
                <a:solidFill>
                  <a:schemeClr val="bg1">
                    <a:lumMod val="50000"/>
                  </a:schemeClr>
                </a:solidFill>
                <a:latin typeface="微软雅黑" panose="020B0503020204020204" charset="-122"/>
                <a:ea typeface="微软雅黑" panose="020B0503020204020204" charset="-122"/>
              </a:rPr>
              <a:t>在对现有医疗资源的利用率方面，只有4个地区的医疗资源密度超过全国平均水平，同时有相对较高的医疗服务利用水平；而医疗资源密度高、服务利用水平低的省级行政区达到了10个。</a:t>
            </a:r>
            <a:endParaRPr lang="zh-CN" altLang="en-US" sz="1200" dirty="0">
              <a:solidFill>
                <a:schemeClr val="bg1">
                  <a:lumMod val="50000"/>
                </a:schemeClr>
              </a:solidFill>
              <a:latin typeface="微软雅黑" panose="020B0503020204020204" charset="-122"/>
              <a:ea typeface="微软雅黑" panose="020B0503020204020204" charset="-122"/>
            </a:endParaRPr>
          </a:p>
          <a:p>
            <a:pPr>
              <a:lnSpc>
                <a:spcPct val="150000"/>
              </a:lnSpc>
            </a:pPr>
            <a:endParaRPr lang="zh-CN" altLang="en-US" sz="1200" dirty="0">
              <a:solidFill>
                <a:schemeClr val="bg1">
                  <a:lumMod val="50000"/>
                </a:schemeClr>
              </a:solidFill>
              <a:latin typeface="微软雅黑" panose="020B0503020204020204" charset="-122"/>
              <a:ea typeface="微软雅黑" panose="020B0503020204020204" charset="-122"/>
            </a:endParaRPr>
          </a:p>
        </p:txBody>
      </p:sp>
      <p:sp>
        <p:nvSpPr>
          <p:cNvPr id="3" name="矩形 2"/>
          <p:cNvSpPr/>
          <p:nvPr/>
        </p:nvSpPr>
        <p:spPr>
          <a:xfrm>
            <a:off x="4752975" y="3879215"/>
            <a:ext cx="6563995" cy="2897505"/>
          </a:xfrm>
          <a:prstGeom prst="rect">
            <a:avLst/>
          </a:prstGeom>
          <a:solidFill>
            <a:srgbClr val="FEF1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TextBox 21"/>
          <p:cNvSpPr txBox="1"/>
          <p:nvPr/>
        </p:nvSpPr>
        <p:spPr>
          <a:xfrm>
            <a:off x="5384781" y="4101273"/>
            <a:ext cx="2468880" cy="368300"/>
          </a:xfrm>
          <a:prstGeom prst="rect">
            <a:avLst/>
          </a:prstGeom>
          <a:noFill/>
        </p:spPr>
        <p:txBody>
          <a:bodyPr wrap="none" rtlCol="0">
            <a:spAutoFit/>
          </a:bodyPr>
          <a:lstStyle/>
          <a:p>
            <a:pPr algn="just"/>
            <a:r>
              <a:rPr lang="zh-CN" altLang="en-US" b="1" dirty="0">
                <a:solidFill>
                  <a:srgbClr val="795019"/>
                </a:solidFill>
                <a:latin typeface="微软雅黑" panose="020B0503020204020204" charset="-122"/>
                <a:ea typeface="微软雅黑" panose="020B0503020204020204" charset="-122"/>
              </a:rPr>
              <a:t>分级诊疗和互联网医疗</a:t>
            </a:r>
            <a:endParaRPr lang="zh-CN" altLang="en-US" b="1" dirty="0">
              <a:solidFill>
                <a:srgbClr val="795019"/>
              </a:solidFill>
              <a:latin typeface="微软雅黑" panose="020B0503020204020204" charset="-122"/>
              <a:ea typeface="微软雅黑" panose="020B0503020204020204" charset="-122"/>
            </a:endParaRPr>
          </a:p>
        </p:txBody>
      </p:sp>
      <p:sp>
        <p:nvSpPr>
          <p:cNvPr id="10" name="TextBox 20"/>
          <p:cNvSpPr txBox="1"/>
          <p:nvPr/>
        </p:nvSpPr>
        <p:spPr>
          <a:xfrm>
            <a:off x="5386123" y="4469555"/>
            <a:ext cx="5300783" cy="2306955"/>
          </a:xfrm>
          <a:prstGeom prst="rect">
            <a:avLst/>
          </a:prstGeom>
          <a:noFill/>
        </p:spPr>
        <p:txBody>
          <a:bodyPr wrap="square" rtlCol="0">
            <a:spAutoFit/>
          </a:bodyPr>
          <a:p>
            <a:pPr>
              <a:lnSpc>
                <a:spcPct val="150000"/>
              </a:lnSpc>
            </a:pPr>
            <a:r>
              <a:rPr lang="en-US" sz="1200" dirty="0">
                <a:solidFill>
                  <a:schemeClr val="bg1">
                    <a:lumMod val="50000"/>
                  </a:schemeClr>
                </a:solidFill>
                <a:latin typeface="微软雅黑" panose="020B0503020204020204" charset="-122"/>
                <a:ea typeface="微软雅黑" panose="020B0503020204020204" charset="-122"/>
              </a:rPr>
              <a:t>1.</a:t>
            </a:r>
            <a:r>
              <a:rPr sz="1200" dirty="0">
                <a:solidFill>
                  <a:schemeClr val="bg1">
                    <a:lumMod val="50000"/>
                  </a:schemeClr>
                </a:solidFill>
                <a:latin typeface="微软雅黑" panose="020B0503020204020204" charset="-122"/>
                <a:ea typeface="微软雅黑" panose="020B0503020204020204" charset="-122"/>
              </a:rPr>
              <a:t>分级诊疗的实施</a:t>
            </a:r>
            <a:r>
              <a:rPr lang="zh-CN" sz="1200" dirty="0">
                <a:solidFill>
                  <a:schemeClr val="bg1">
                    <a:lumMod val="50000"/>
                  </a:schemeClr>
                </a:solidFill>
                <a:latin typeface="微软雅黑" panose="020B0503020204020204" charset="-122"/>
                <a:ea typeface="微软雅黑" panose="020B0503020204020204" charset="-122"/>
              </a:rPr>
              <a:t>：</a:t>
            </a:r>
            <a:r>
              <a:rPr sz="1200" dirty="0">
                <a:solidFill>
                  <a:schemeClr val="bg1">
                    <a:lumMod val="50000"/>
                  </a:schemeClr>
                </a:solidFill>
                <a:latin typeface="微软雅黑" panose="020B0503020204020204" charset="-122"/>
                <a:ea typeface="微软雅黑" panose="020B0503020204020204" charset="-122"/>
              </a:rPr>
              <a:t>按照患者疾病的轻重缓急及治疗的难易程度进行分级，最终让不同级别的医疗机构承担不同级别疾病治疗的医疗制度。</a:t>
            </a:r>
            <a:endParaRPr sz="1200" dirty="0">
              <a:solidFill>
                <a:schemeClr val="bg1">
                  <a:lumMod val="50000"/>
                </a:schemeClr>
              </a:solidFill>
              <a:latin typeface="微软雅黑" panose="020B0503020204020204" charset="-122"/>
              <a:ea typeface="微软雅黑" panose="020B0503020204020204" charset="-122"/>
            </a:endParaRPr>
          </a:p>
          <a:p>
            <a:pPr>
              <a:lnSpc>
                <a:spcPct val="150000"/>
              </a:lnSpc>
            </a:pPr>
            <a:r>
              <a:rPr lang="en-US" sz="1200" dirty="0">
                <a:solidFill>
                  <a:schemeClr val="bg1">
                    <a:lumMod val="50000"/>
                  </a:schemeClr>
                </a:solidFill>
                <a:latin typeface="微软雅黑" panose="020B0503020204020204" charset="-122"/>
                <a:ea typeface="微软雅黑" panose="020B0503020204020204" charset="-122"/>
              </a:rPr>
              <a:t>2.“互联网 + 医疗”和分级诊疗</a:t>
            </a:r>
            <a:r>
              <a:rPr lang="zh-CN" altLang="en-US" sz="1200" dirty="0">
                <a:solidFill>
                  <a:schemeClr val="bg1">
                    <a:lumMod val="50000"/>
                  </a:schemeClr>
                </a:solidFill>
                <a:latin typeface="微软雅黑" panose="020B0503020204020204" charset="-122"/>
                <a:ea typeface="微软雅黑" panose="020B0503020204020204" charset="-122"/>
              </a:rPr>
              <a:t>：</a:t>
            </a:r>
            <a:r>
              <a:rPr lang="en-US" sz="1200" dirty="0">
                <a:solidFill>
                  <a:schemeClr val="bg1">
                    <a:lumMod val="50000"/>
                  </a:schemeClr>
                </a:solidFill>
                <a:latin typeface="微软雅黑" panose="020B0503020204020204" charset="-122"/>
                <a:ea typeface="微软雅黑" panose="020B0503020204020204" charset="-122"/>
              </a:rPr>
              <a:t>就医服务由医院提供，医生的医疗行为受医院管理，问诊费用由医院统一结算后分配，就医流程相对规范且质量更接近线下就医的服务。</a:t>
            </a:r>
            <a:endParaRPr lang="en-US" sz="1200" dirty="0">
              <a:solidFill>
                <a:schemeClr val="bg1">
                  <a:lumMod val="50000"/>
                </a:schemeClr>
              </a:solidFill>
              <a:latin typeface="微软雅黑" panose="020B0503020204020204" charset="-122"/>
              <a:ea typeface="微软雅黑" panose="020B0503020204020204" charset="-122"/>
            </a:endParaRPr>
          </a:p>
          <a:p>
            <a:pPr>
              <a:lnSpc>
                <a:spcPct val="150000"/>
              </a:lnSpc>
            </a:pPr>
            <a:r>
              <a:rPr lang="en-US" sz="1200" dirty="0">
                <a:solidFill>
                  <a:schemeClr val="bg1">
                    <a:lumMod val="50000"/>
                  </a:schemeClr>
                </a:solidFill>
                <a:latin typeface="微软雅黑" panose="020B0503020204020204" charset="-122"/>
                <a:ea typeface="微软雅黑" panose="020B0503020204020204" charset="-122"/>
              </a:rPr>
              <a:t>3.“互联网 + 医疗”的资源配置</a:t>
            </a:r>
            <a:r>
              <a:rPr lang="zh-CN" altLang="en-US" sz="1200" dirty="0">
                <a:solidFill>
                  <a:schemeClr val="bg1">
                    <a:lumMod val="50000"/>
                  </a:schemeClr>
                </a:solidFill>
                <a:latin typeface="微软雅黑" panose="020B0503020204020204" charset="-122"/>
                <a:ea typeface="微软雅黑" panose="020B0503020204020204" charset="-122"/>
              </a:rPr>
              <a:t>及</a:t>
            </a:r>
            <a:r>
              <a:rPr lang="en-US" sz="1200" dirty="0">
                <a:solidFill>
                  <a:schemeClr val="bg1">
                    <a:lumMod val="50000"/>
                  </a:schemeClr>
                </a:solidFill>
                <a:latin typeface="微软雅黑" panose="020B0503020204020204" charset="-122"/>
                <a:ea typeface="微软雅黑" panose="020B0503020204020204" charset="-122"/>
              </a:rPr>
              <a:t>对分级诊疗制度的影响</a:t>
            </a:r>
            <a:r>
              <a:rPr lang="zh-CN" altLang="en-US" sz="1200" dirty="0">
                <a:solidFill>
                  <a:schemeClr val="bg1">
                    <a:lumMod val="50000"/>
                  </a:schemeClr>
                </a:solidFill>
                <a:latin typeface="微软雅黑" panose="020B0503020204020204" charset="-122"/>
                <a:ea typeface="微软雅黑" panose="020B0503020204020204" charset="-122"/>
              </a:rPr>
              <a:t>：</a:t>
            </a:r>
            <a:r>
              <a:rPr lang="en-US" sz="1200" dirty="0">
                <a:solidFill>
                  <a:schemeClr val="bg1">
                    <a:lumMod val="50000"/>
                  </a:schemeClr>
                </a:solidFill>
                <a:latin typeface="微软雅黑" panose="020B0503020204020204" charset="-122"/>
                <a:ea typeface="微软雅黑" panose="020B0503020204020204" charset="-122"/>
              </a:rPr>
              <a:t>无法明确“互联网 + 医疗”的医疗资源配置是否激化了我国现存的优质医疗资源过度集聚和部分地区医疗资源配置效率有待提高的问题。</a:t>
            </a:r>
            <a:endParaRPr lang="en-US" sz="1200" dirty="0">
              <a:solidFill>
                <a:schemeClr val="bg1">
                  <a:lumMod val="50000"/>
                </a:schemeClr>
              </a:solidFill>
              <a:latin typeface="微软雅黑" panose="020B0503020204020204" charset="-122"/>
              <a:ea typeface="微软雅黑" panose="020B0503020204020204" charset="-122"/>
            </a:endParaRPr>
          </a:p>
        </p:txBody>
      </p:sp>
      <p:sp>
        <p:nvSpPr>
          <p:cNvPr id="16" name="矩形 15"/>
          <p:cNvSpPr/>
          <p:nvPr/>
        </p:nvSpPr>
        <p:spPr>
          <a:xfrm>
            <a:off x="8577580" y="137160"/>
            <a:ext cx="3469005" cy="6769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
          <p:cNvPicPr>
            <a:picLocks noChangeAspect="1"/>
          </p:cNvPicPr>
          <p:nvPr/>
        </p:nvPicPr>
        <p:blipFill>
          <a:blip r:embed="rId1"/>
          <a:stretch>
            <a:fillRect/>
          </a:stretch>
        </p:blipFill>
        <p:spPr>
          <a:xfrm>
            <a:off x="918845" y="1265555"/>
            <a:ext cx="4685030" cy="3161665"/>
          </a:xfrm>
          <a:prstGeom prst="rect">
            <a:avLst/>
          </a:prstGeom>
          <a:noFill/>
          <a:ln>
            <a:noFill/>
          </a:ln>
        </p:spPr>
      </p:pic>
      <p:pic>
        <p:nvPicPr>
          <p:cNvPr id="4" name="图片 3"/>
          <p:cNvPicPr>
            <a:picLocks noChangeAspect="1"/>
          </p:cNvPicPr>
          <p:nvPr/>
        </p:nvPicPr>
        <p:blipFill>
          <a:blip r:embed="rId2"/>
          <a:stretch>
            <a:fillRect/>
          </a:stretch>
        </p:blipFill>
        <p:spPr>
          <a:xfrm>
            <a:off x="6337300" y="1253490"/>
            <a:ext cx="4670425" cy="3173730"/>
          </a:xfrm>
          <a:prstGeom prst="rect">
            <a:avLst/>
          </a:prstGeom>
          <a:noFill/>
          <a:ln>
            <a:noFill/>
          </a:ln>
        </p:spPr>
      </p:pic>
      <p:sp>
        <p:nvSpPr>
          <p:cNvPr id="5" name="文本框 4"/>
          <p:cNvSpPr txBox="1"/>
          <p:nvPr/>
        </p:nvSpPr>
        <p:spPr>
          <a:xfrm>
            <a:off x="1794510" y="779145"/>
            <a:ext cx="2933700" cy="337185"/>
          </a:xfrm>
          <a:prstGeom prst="rect">
            <a:avLst/>
          </a:prstGeom>
          <a:noFill/>
        </p:spPr>
        <p:txBody>
          <a:bodyPr wrap="none" rtlCol="0">
            <a:spAutoFit/>
          </a:bodyPr>
          <a:p>
            <a:r>
              <a:rPr lang="zh-CN" altLang="en-US" sz="1600"/>
              <a:t>2016年我国医疗资源密度指数</a:t>
            </a:r>
            <a:endParaRPr lang="zh-CN" altLang="en-US" sz="1600"/>
          </a:p>
        </p:txBody>
      </p:sp>
      <p:sp>
        <p:nvSpPr>
          <p:cNvPr id="100" name="文本框 99"/>
          <p:cNvSpPr txBox="1"/>
          <p:nvPr/>
        </p:nvSpPr>
        <p:spPr>
          <a:xfrm>
            <a:off x="6132195" y="821690"/>
            <a:ext cx="5080000" cy="337185"/>
          </a:xfrm>
          <a:prstGeom prst="rect">
            <a:avLst/>
          </a:prstGeom>
          <a:noFill/>
          <a:ln w="9525">
            <a:noFill/>
          </a:ln>
        </p:spPr>
        <p:txBody>
          <a:bodyPr>
            <a:spAutoFit/>
          </a:bodyPr>
          <a:p>
            <a:pPr indent="0" algn="ctr"/>
            <a:r>
              <a:rPr lang="en-US" sz="1600">
                <a:solidFill>
                  <a:srgbClr val="231F20"/>
                </a:solidFill>
                <a:latin typeface="微软雅黑" panose="020B0503020204020204" charset="-122"/>
                <a:ea typeface="微软雅黑" panose="020B0503020204020204" charset="-122"/>
                <a:cs typeface="微软雅黑" panose="020B0503020204020204" charset="-122"/>
              </a:rPr>
              <a:t>2016 </a:t>
            </a:r>
            <a:r>
              <a:rPr lang="zh-CN" sz="1600">
                <a:solidFill>
                  <a:srgbClr val="231F20"/>
                </a:solidFill>
                <a:latin typeface="微软雅黑" panose="020B0503020204020204" charset="-122"/>
                <a:ea typeface="微软雅黑" panose="020B0503020204020204" charset="-122"/>
                <a:cs typeface="微软雅黑" panose="020B0503020204020204" charset="-122"/>
              </a:rPr>
              <a:t>年中国医疗资源利用情况</a:t>
            </a: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2487295" y="6112510"/>
            <a:ext cx="9393555" cy="645160"/>
          </a:xfrm>
          <a:prstGeom prst="rect">
            <a:avLst/>
          </a:prstGeom>
          <a:noFill/>
          <a:ln w="9525">
            <a:noFill/>
          </a:ln>
        </p:spPr>
        <p:txBody>
          <a:bodyPr wrap="square">
            <a:spAutoFit/>
          </a:bodyPr>
          <a:p>
            <a:pPr marL="353060" indent="-353060" algn="l"/>
            <a:r>
              <a:rPr sz="1200" b="0">
                <a:latin typeface="微软雅黑" charset="0"/>
                <a:ea typeface="微软雅黑" charset="0"/>
                <a:cs typeface="微软雅黑" charset="0"/>
              </a:rPr>
              <a:t>[</a:t>
            </a:r>
            <a:r>
              <a:rPr lang="en-US" sz="1200" b="0">
                <a:latin typeface="微软雅黑" charset="0"/>
                <a:ea typeface="微软雅黑" charset="0"/>
                <a:cs typeface="微软雅黑" charset="0"/>
              </a:rPr>
              <a:t>1</a:t>
            </a:r>
            <a:r>
              <a:rPr sz="1200" b="0">
                <a:latin typeface="微软雅黑" charset="0"/>
                <a:ea typeface="微软雅黑" charset="0"/>
                <a:cs typeface="微软雅黑" charset="0"/>
              </a:rPr>
              <a:t>] 张泽洪,熊晶晶.互联网医疗服务供给的主体驱动因素[J].河海大学学报(哲学社会科学版), 2022,  24(01):38-46+110. </a:t>
            </a:r>
            <a:r>
              <a:rPr lang="en-US" sz="1200" b="0">
                <a:latin typeface="微软雅黑" charset="0"/>
                <a:ea typeface="微软雅黑" charset="0"/>
                <a:cs typeface="微软雅黑" charset="0"/>
              </a:rPr>
              <a:t> </a:t>
            </a:r>
            <a:endParaRPr lang="en-US" sz="1200" b="0">
              <a:latin typeface="微软雅黑" charset="0"/>
              <a:ea typeface="微软雅黑" charset="0"/>
              <a:cs typeface="微软雅黑" charset="0"/>
            </a:endParaRPr>
          </a:p>
          <a:p>
            <a:pPr marL="353060" indent="-353060" algn="l"/>
            <a:r>
              <a:rPr lang="zh-CN" altLang="en-US" sz="1200">
                <a:latin typeface="微软雅黑" charset="0"/>
                <a:ea typeface="微软雅黑" charset="0"/>
                <a:cs typeface="微软雅黑" charset="0"/>
              </a:rPr>
              <a:t>[</a:t>
            </a:r>
            <a:r>
              <a:rPr lang="en-US" altLang="zh-CN" sz="1200">
                <a:latin typeface="微软雅黑" charset="0"/>
                <a:ea typeface="微软雅黑" charset="0"/>
                <a:cs typeface="微软雅黑" charset="0"/>
              </a:rPr>
              <a:t>2</a:t>
            </a:r>
            <a:r>
              <a:rPr lang="zh-CN" altLang="en-US" sz="1200">
                <a:latin typeface="微软雅黑" charset="0"/>
                <a:ea typeface="微软雅黑" charset="0"/>
                <a:cs typeface="微软雅黑" charset="0"/>
              </a:rPr>
              <a:t>] 付硕雄,陈皓阳,赵海静,莫雯茜,时亚楠,张新平.我国互联网+医疗服务的优化研究——基于复杂适应系统理论[J].中国卫生事业管理, 2022, 39(03):166-169+203. </a:t>
            </a:r>
            <a:endParaRPr lang="zh-CN" altLang="en-US" sz="1200">
              <a:latin typeface="微软雅黑" charset="0"/>
              <a:ea typeface="微软雅黑" charset="0"/>
              <a:cs typeface="微软雅黑" charset="0"/>
            </a:endParaRPr>
          </a:p>
        </p:txBody>
      </p:sp>
      <p:sp>
        <p:nvSpPr>
          <p:cNvPr id="6" name="文本框 5"/>
          <p:cNvSpPr txBox="1"/>
          <p:nvPr/>
        </p:nvSpPr>
        <p:spPr>
          <a:xfrm>
            <a:off x="1195705" y="4664710"/>
            <a:ext cx="9555480" cy="1476375"/>
          </a:xfrm>
          <a:prstGeom prst="rect">
            <a:avLst/>
          </a:prstGeom>
          <a:noFill/>
        </p:spPr>
        <p:txBody>
          <a:bodyPr wrap="square" rtlCol="0">
            <a:spAutoFit/>
          </a:bodyPr>
          <a:p>
            <a:r>
              <a:rPr lang="en-US" altLang="zh-CN"/>
              <a:t>      </a:t>
            </a:r>
            <a:r>
              <a:rPr lang="zh-CN" altLang="en-US"/>
              <a:t>根据互联网医疗相关的数据及报告显示，目前互联网医疗行业存在资源配置问题，同时，在张泽洪与付硕雄的文献中也提到，需要更多地关注互联网医疗行业医生的个人价值及诉求，通过激励医生从而促进“互联网</a:t>
            </a:r>
            <a:r>
              <a:rPr lang="en-US" altLang="zh-CN"/>
              <a:t>+</a:t>
            </a:r>
            <a:r>
              <a:rPr lang="zh-CN" altLang="en-US"/>
              <a:t>医疗”政策的</a:t>
            </a:r>
            <a:r>
              <a:rPr lang="zh-CN" altLang="en-US"/>
              <a:t>推进。</a:t>
            </a:r>
            <a:endParaRPr lang="zh-CN" altLang="en-US"/>
          </a:p>
          <a:p>
            <a:r>
              <a:rPr lang="en-US" altLang="zh-CN"/>
              <a:t>      </a:t>
            </a:r>
            <a:r>
              <a:rPr lang="zh-CN" altLang="en-US"/>
              <a:t>通过构建医师画像和现有数据对比分析“互联网 + 医疗”服务对现有医疗资源配置的问题，判断“互联网 + 医疗”对分级诊疗制度实施的影响。</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 name="Group 136"/>
          <p:cNvGrpSpPr/>
          <p:nvPr/>
        </p:nvGrpSpPr>
        <p:grpSpPr>
          <a:xfrm>
            <a:off x="1128626" y="2908692"/>
            <a:ext cx="231780" cy="621243"/>
            <a:chOff x="1088218" y="3281022"/>
            <a:chExt cx="200183" cy="536550"/>
          </a:xfrm>
        </p:grpSpPr>
        <p:sp>
          <p:nvSpPr>
            <p:cNvPr id="162" name="Oval 56"/>
            <p:cNvSpPr>
              <a:spLocks noChangeAspect="1"/>
            </p:cNvSpPr>
            <p:nvPr/>
          </p:nvSpPr>
          <p:spPr>
            <a:xfrm>
              <a:off x="1088218" y="3281022"/>
              <a:ext cx="200183" cy="194452"/>
            </a:xfrm>
            <a:prstGeom prst="ellipse">
              <a:avLst/>
            </a:prstGeom>
            <a:solidFill>
              <a:srgbClr val="DA70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950" b="0" i="0" u="none" strike="noStrike" kern="0" cap="none" spc="0" normalizeH="0" baseline="0" noProof="0" dirty="0">
                <a:ln>
                  <a:noFill/>
                </a:ln>
                <a:solidFill>
                  <a:prstClr val="white">
                    <a:lumMod val="65000"/>
                  </a:prstClr>
                </a:solidFill>
                <a:effectLst/>
                <a:uLnTx/>
                <a:uFillTx/>
                <a:latin typeface="字魂56号-洪亮毛笔隶书简体"/>
                <a:cs typeface="+mn-ea"/>
                <a:sym typeface="+mn-lt"/>
              </a:endParaRPr>
            </a:p>
          </p:txBody>
        </p:sp>
        <p:cxnSp>
          <p:nvCxnSpPr>
            <p:cNvPr id="165" name="Straight Connector 59"/>
            <p:cNvCxnSpPr/>
            <p:nvPr/>
          </p:nvCxnSpPr>
          <p:spPr>
            <a:xfrm>
              <a:off x="1188427" y="3475474"/>
              <a:ext cx="0" cy="342098"/>
            </a:xfrm>
            <a:prstGeom prst="line">
              <a:avLst/>
            </a:prstGeom>
            <a:noFill/>
            <a:ln w="6350" cap="flat" cmpd="sng" algn="ctr">
              <a:solidFill>
                <a:sysClr val="window" lastClr="FFFFFF">
                  <a:lumMod val="65000"/>
                </a:sysClr>
              </a:solidFill>
              <a:prstDash val="sysDash"/>
              <a:miter lim="800000"/>
            </a:ln>
            <a:effectLst/>
          </p:spPr>
        </p:cxnSp>
      </p:grpSp>
      <p:grpSp>
        <p:nvGrpSpPr>
          <p:cNvPr id="166" name="Group 137"/>
          <p:cNvGrpSpPr/>
          <p:nvPr/>
        </p:nvGrpSpPr>
        <p:grpSpPr>
          <a:xfrm flipV="1">
            <a:off x="2630398" y="2650880"/>
            <a:ext cx="231780" cy="979673"/>
            <a:chOff x="1744938" y="3281022"/>
            <a:chExt cx="200183" cy="846117"/>
          </a:xfrm>
        </p:grpSpPr>
        <p:sp>
          <p:nvSpPr>
            <p:cNvPr id="167" name="Oval 61"/>
            <p:cNvSpPr>
              <a:spLocks noChangeAspect="1"/>
            </p:cNvSpPr>
            <p:nvPr/>
          </p:nvSpPr>
          <p:spPr>
            <a:xfrm>
              <a:off x="1744938" y="3281022"/>
              <a:ext cx="200183" cy="194452"/>
            </a:xfrm>
            <a:prstGeom prst="ellipse">
              <a:avLst/>
            </a:prstGeom>
            <a:solidFill>
              <a:srgbClr val="FFB73F">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950" b="0" i="0" u="none" strike="noStrike" kern="0" cap="none" spc="0" normalizeH="0" baseline="0" noProof="0" dirty="0">
                <a:ln>
                  <a:noFill/>
                </a:ln>
                <a:solidFill>
                  <a:prstClr val="white">
                    <a:lumMod val="65000"/>
                  </a:prstClr>
                </a:solidFill>
                <a:effectLst/>
                <a:uLnTx/>
                <a:uFillTx/>
                <a:latin typeface="字魂56号-洪亮毛笔隶书简体"/>
                <a:cs typeface="+mn-ea"/>
                <a:sym typeface="+mn-lt"/>
              </a:endParaRPr>
            </a:p>
          </p:txBody>
        </p:sp>
        <p:cxnSp>
          <p:nvCxnSpPr>
            <p:cNvPr id="169" name="Straight Connector 63"/>
            <p:cNvCxnSpPr/>
            <p:nvPr/>
          </p:nvCxnSpPr>
          <p:spPr>
            <a:xfrm>
              <a:off x="1845029" y="3475474"/>
              <a:ext cx="0" cy="651665"/>
            </a:xfrm>
            <a:prstGeom prst="line">
              <a:avLst/>
            </a:prstGeom>
            <a:noFill/>
            <a:ln w="6350" cap="flat" cmpd="sng" algn="ctr">
              <a:solidFill>
                <a:sysClr val="window" lastClr="FFFFFF">
                  <a:lumMod val="65000"/>
                </a:sysClr>
              </a:solidFill>
              <a:prstDash val="sysDash"/>
              <a:miter lim="800000"/>
            </a:ln>
            <a:effectLst/>
          </p:spPr>
        </p:cxnSp>
      </p:grpSp>
      <p:grpSp>
        <p:nvGrpSpPr>
          <p:cNvPr id="171" name="Group 136"/>
          <p:cNvGrpSpPr/>
          <p:nvPr/>
        </p:nvGrpSpPr>
        <p:grpSpPr>
          <a:xfrm>
            <a:off x="4132342" y="2930917"/>
            <a:ext cx="231780" cy="621243"/>
            <a:chOff x="1088218" y="3281022"/>
            <a:chExt cx="200183" cy="536550"/>
          </a:xfrm>
        </p:grpSpPr>
        <p:sp>
          <p:nvSpPr>
            <p:cNvPr id="172" name="Oval 101"/>
            <p:cNvSpPr>
              <a:spLocks noChangeAspect="1"/>
            </p:cNvSpPr>
            <p:nvPr/>
          </p:nvSpPr>
          <p:spPr>
            <a:xfrm>
              <a:off x="1088218" y="3281022"/>
              <a:ext cx="200183" cy="194452"/>
            </a:xfrm>
            <a:prstGeom prst="ellipse">
              <a:avLst/>
            </a:prstGeom>
            <a:solidFill>
              <a:srgbClr val="DA70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950" b="0" i="0" u="none" strike="noStrike" kern="0" cap="none" spc="0" normalizeH="0" baseline="0" noProof="0" dirty="0">
                <a:ln>
                  <a:noFill/>
                </a:ln>
                <a:solidFill>
                  <a:prstClr val="white">
                    <a:lumMod val="65000"/>
                  </a:prstClr>
                </a:solidFill>
                <a:effectLst/>
                <a:uLnTx/>
                <a:uFillTx/>
                <a:latin typeface="字魂56号-洪亮毛笔隶书简体"/>
                <a:cs typeface="+mn-ea"/>
                <a:sym typeface="+mn-lt"/>
              </a:endParaRPr>
            </a:p>
          </p:txBody>
        </p:sp>
        <p:cxnSp>
          <p:nvCxnSpPr>
            <p:cNvPr id="175" name="Straight Connector 104"/>
            <p:cNvCxnSpPr/>
            <p:nvPr/>
          </p:nvCxnSpPr>
          <p:spPr>
            <a:xfrm>
              <a:off x="1188427" y="3475474"/>
              <a:ext cx="0" cy="342098"/>
            </a:xfrm>
            <a:prstGeom prst="line">
              <a:avLst/>
            </a:prstGeom>
            <a:noFill/>
            <a:ln w="6350" cap="flat" cmpd="sng" algn="ctr">
              <a:solidFill>
                <a:sysClr val="window" lastClr="FFFFFF">
                  <a:lumMod val="65000"/>
                </a:sysClr>
              </a:solidFill>
              <a:prstDash val="sysDash"/>
              <a:miter lim="800000"/>
            </a:ln>
            <a:effectLst/>
          </p:spPr>
        </p:cxnSp>
      </p:grpSp>
      <p:grpSp>
        <p:nvGrpSpPr>
          <p:cNvPr id="176" name="Group 137"/>
          <p:cNvGrpSpPr/>
          <p:nvPr/>
        </p:nvGrpSpPr>
        <p:grpSpPr>
          <a:xfrm flipV="1">
            <a:off x="5749684" y="2618495"/>
            <a:ext cx="231780" cy="979673"/>
            <a:chOff x="1744938" y="3281022"/>
            <a:chExt cx="200183" cy="846117"/>
          </a:xfrm>
        </p:grpSpPr>
        <p:sp>
          <p:nvSpPr>
            <p:cNvPr id="177" name="Oval 106"/>
            <p:cNvSpPr>
              <a:spLocks noChangeAspect="1"/>
            </p:cNvSpPr>
            <p:nvPr/>
          </p:nvSpPr>
          <p:spPr>
            <a:xfrm>
              <a:off x="1744938" y="3281022"/>
              <a:ext cx="200183" cy="194452"/>
            </a:xfrm>
            <a:prstGeom prst="ellipse">
              <a:avLst/>
            </a:prstGeom>
            <a:solidFill>
              <a:srgbClr val="FFB73F">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950" b="0" i="0" u="none" strike="noStrike" kern="0" cap="none" spc="0" normalizeH="0" baseline="0" noProof="0" dirty="0">
                <a:ln>
                  <a:noFill/>
                </a:ln>
                <a:solidFill>
                  <a:prstClr val="white">
                    <a:lumMod val="65000"/>
                  </a:prstClr>
                </a:solidFill>
                <a:effectLst/>
                <a:uLnTx/>
                <a:uFillTx/>
                <a:latin typeface="字魂56号-洪亮毛笔隶书简体"/>
                <a:cs typeface="+mn-ea"/>
                <a:sym typeface="+mn-lt"/>
              </a:endParaRPr>
            </a:p>
          </p:txBody>
        </p:sp>
        <p:cxnSp>
          <p:nvCxnSpPr>
            <p:cNvPr id="179" name="Straight Connector 108"/>
            <p:cNvCxnSpPr/>
            <p:nvPr/>
          </p:nvCxnSpPr>
          <p:spPr>
            <a:xfrm>
              <a:off x="1845029" y="3475474"/>
              <a:ext cx="0" cy="651665"/>
            </a:xfrm>
            <a:prstGeom prst="line">
              <a:avLst/>
            </a:prstGeom>
            <a:noFill/>
            <a:ln w="6350" cap="flat" cmpd="sng" algn="ctr">
              <a:solidFill>
                <a:sysClr val="window" lastClr="FFFFFF">
                  <a:lumMod val="65000"/>
                </a:sysClr>
              </a:solidFill>
              <a:prstDash val="sysDash"/>
              <a:miter lim="800000"/>
            </a:ln>
            <a:effectLst/>
          </p:spPr>
        </p:cxnSp>
      </p:grpSp>
      <p:grpSp>
        <p:nvGrpSpPr>
          <p:cNvPr id="181" name="Group 136"/>
          <p:cNvGrpSpPr/>
          <p:nvPr/>
        </p:nvGrpSpPr>
        <p:grpSpPr>
          <a:xfrm>
            <a:off x="7560238" y="2908057"/>
            <a:ext cx="231780" cy="621243"/>
            <a:chOff x="1088218" y="3281022"/>
            <a:chExt cx="200183" cy="536550"/>
          </a:xfrm>
        </p:grpSpPr>
        <p:sp>
          <p:nvSpPr>
            <p:cNvPr id="182" name="Oval 111"/>
            <p:cNvSpPr>
              <a:spLocks noChangeAspect="1"/>
            </p:cNvSpPr>
            <p:nvPr/>
          </p:nvSpPr>
          <p:spPr>
            <a:xfrm>
              <a:off x="1088218" y="3281022"/>
              <a:ext cx="200183" cy="194452"/>
            </a:xfrm>
            <a:prstGeom prst="ellipse">
              <a:avLst/>
            </a:prstGeom>
            <a:solidFill>
              <a:srgbClr val="DA70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950" b="0" i="0" u="none" strike="noStrike" kern="0" cap="none" spc="0" normalizeH="0" baseline="0" noProof="0" dirty="0">
                <a:ln>
                  <a:noFill/>
                </a:ln>
                <a:solidFill>
                  <a:prstClr val="white">
                    <a:lumMod val="65000"/>
                  </a:prstClr>
                </a:solidFill>
                <a:effectLst/>
                <a:uLnTx/>
                <a:uFillTx/>
                <a:latin typeface="字魂56号-洪亮毛笔隶书简体"/>
                <a:cs typeface="+mn-ea"/>
                <a:sym typeface="+mn-lt"/>
              </a:endParaRPr>
            </a:p>
          </p:txBody>
        </p:sp>
        <p:cxnSp>
          <p:nvCxnSpPr>
            <p:cNvPr id="185" name="Straight Connector 114"/>
            <p:cNvCxnSpPr/>
            <p:nvPr/>
          </p:nvCxnSpPr>
          <p:spPr>
            <a:xfrm>
              <a:off x="1188427" y="3475474"/>
              <a:ext cx="0" cy="342098"/>
            </a:xfrm>
            <a:prstGeom prst="line">
              <a:avLst/>
            </a:prstGeom>
            <a:noFill/>
            <a:ln w="6350" cap="flat" cmpd="sng" algn="ctr">
              <a:solidFill>
                <a:sysClr val="window" lastClr="FFFFFF">
                  <a:lumMod val="65000"/>
                </a:sysClr>
              </a:solidFill>
              <a:prstDash val="sysDash"/>
              <a:miter lim="800000"/>
            </a:ln>
            <a:effectLst/>
          </p:spPr>
        </p:cxnSp>
      </p:grpSp>
      <p:grpSp>
        <p:nvGrpSpPr>
          <p:cNvPr id="186" name="Group 137"/>
          <p:cNvGrpSpPr/>
          <p:nvPr/>
        </p:nvGrpSpPr>
        <p:grpSpPr>
          <a:xfrm flipV="1">
            <a:off x="8985175" y="2617860"/>
            <a:ext cx="231780" cy="979673"/>
            <a:chOff x="1744938" y="3281022"/>
            <a:chExt cx="200183" cy="846117"/>
          </a:xfrm>
        </p:grpSpPr>
        <p:sp>
          <p:nvSpPr>
            <p:cNvPr id="187" name="Oval 116"/>
            <p:cNvSpPr>
              <a:spLocks noChangeAspect="1"/>
            </p:cNvSpPr>
            <p:nvPr/>
          </p:nvSpPr>
          <p:spPr>
            <a:xfrm>
              <a:off x="1744938" y="3281022"/>
              <a:ext cx="200183" cy="194452"/>
            </a:xfrm>
            <a:prstGeom prst="ellipse">
              <a:avLst/>
            </a:prstGeom>
            <a:solidFill>
              <a:srgbClr val="FFB73F">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950" b="0" i="0" u="none" strike="noStrike" kern="0" cap="none" spc="0" normalizeH="0" baseline="0" noProof="0" dirty="0">
                <a:ln>
                  <a:noFill/>
                </a:ln>
                <a:solidFill>
                  <a:prstClr val="white">
                    <a:lumMod val="65000"/>
                  </a:prstClr>
                </a:solidFill>
                <a:effectLst/>
                <a:uLnTx/>
                <a:uFillTx/>
                <a:latin typeface="字魂56号-洪亮毛笔隶书简体"/>
                <a:cs typeface="+mn-ea"/>
                <a:sym typeface="+mn-lt"/>
              </a:endParaRPr>
            </a:p>
          </p:txBody>
        </p:sp>
        <p:cxnSp>
          <p:nvCxnSpPr>
            <p:cNvPr id="189" name="Straight Connector 118"/>
            <p:cNvCxnSpPr/>
            <p:nvPr/>
          </p:nvCxnSpPr>
          <p:spPr>
            <a:xfrm>
              <a:off x="1845029" y="3475474"/>
              <a:ext cx="0" cy="651665"/>
            </a:xfrm>
            <a:prstGeom prst="line">
              <a:avLst/>
            </a:prstGeom>
            <a:noFill/>
            <a:ln w="6350" cap="flat" cmpd="sng" algn="ctr">
              <a:solidFill>
                <a:sysClr val="window" lastClr="FFFFFF">
                  <a:lumMod val="65000"/>
                </a:sysClr>
              </a:solidFill>
              <a:prstDash val="sysDash"/>
              <a:miter lim="800000"/>
            </a:ln>
            <a:effectLst/>
          </p:spPr>
        </p:cxnSp>
      </p:grpSp>
      <p:grpSp>
        <p:nvGrpSpPr>
          <p:cNvPr id="191" name="Group 136"/>
          <p:cNvGrpSpPr/>
          <p:nvPr/>
        </p:nvGrpSpPr>
        <p:grpSpPr>
          <a:xfrm>
            <a:off x="10248359" y="2873767"/>
            <a:ext cx="231780" cy="621243"/>
            <a:chOff x="1088218" y="3281022"/>
            <a:chExt cx="200183" cy="536550"/>
          </a:xfrm>
        </p:grpSpPr>
        <p:sp>
          <p:nvSpPr>
            <p:cNvPr id="192" name="Oval 121"/>
            <p:cNvSpPr>
              <a:spLocks noChangeAspect="1"/>
            </p:cNvSpPr>
            <p:nvPr/>
          </p:nvSpPr>
          <p:spPr>
            <a:xfrm>
              <a:off x="1088218" y="3281022"/>
              <a:ext cx="200183" cy="194452"/>
            </a:xfrm>
            <a:prstGeom prst="ellipse">
              <a:avLst/>
            </a:prstGeom>
            <a:solidFill>
              <a:srgbClr val="DA70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en-US" sz="950" b="0" i="0" u="none" strike="noStrike" kern="0" cap="none" spc="0" normalizeH="0" baseline="0" noProof="0" dirty="0">
                <a:ln>
                  <a:noFill/>
                </a:ln>
                <a:solidFill>
                  <a:prstClr val="white">
                    <a:lumMod val="65000"/>
                  </a:prstClr>
                </a:solidFill>
                <a:effectLst/>
                <a:uLnTx/>
                <a:uFillTx/>
                <a:latin typeface="字魂56号-洪亮毛笔隶书简体"/>
                <a:cs typeface="+mn-ea"/>
                <a:sym typeface="+mn-lt"/>
              </a:endParaRPr>
            </a:p>
          </p:txBody>
        </p:sp>
        <p:cxnSp>
          <p:nvCxnSpPr>
            <p:cNvPr id="195" name="Straight Connector 124"/>
            <p:cNvCxnSpPr/>
            <p:nvPr/>
          </p:nvCxnSpPr>
          <p:spPr>
            <a:xfrm>
              <a:off x="1188427" y="3475474"/>
              <a:ext cx="0" cy="342098"/>
            </a:xfrm>
            <a:prstGeom prst="line">
              <a:avLst/>
            </a:prstGeom>
            <a:noFill/>
            <a:ln w="6350" cap="flat" cmpd="sng" algn="ctr">
              <a:solidFill>
                <a:sysClr val="window" lastClr="FFFFFF">
                  <a:lumMod val="65000"/>
                </a:sysClr>
              </a:solidFill>
              <a:prstDash val="sysDash"/>
              <a:miter lim="800000"/>
            </a:ln>
            <a:effectLst/>
          </p:spPr>
        </p:cxnSp>
      </p:grpSp>
      <p:pic>
        <p:nvPicPr>
          <p:cNvPr id="211" name="图片 210"/>
          <p:cNvPicPr>
            <a:picLocks noChangeAspect="1"/>
          </p:cNvPicPr>
          <p:nvPr/>
        </p:nvPicPr>
        <p:blipFill>
          <a:blip r:embed="rId1" cstate="print"/>
          <a:stretch>
            <a:fillRect/>
          </a:stretch>
        </p:blipFill>
        <p:spPr>
          <a:xfrm>
            <a:off x="9591681" y="-662957"/>
            <a:ext cx="2600320" cy="2443117"/>
          </a:xfrm>
          <a:prstGeom prst="rect">
            <a:avLst/>
          </a:prstGeom>
        </p:spPr>
      </p:pic>
      <p:pic>
        <p:nvPicPr>
          <p:cNvPr id="212" name="图片 211"/>
          <p:cNvPicPr>
            <a:picLocks noChangeAspect="1"/>
          </p:cNvPicPr>
          <p:nvPr/>
        </p:nvPicPr>
        <p:blipFill>
          <a:blip r:embed="rId2" cstate="print"/>
          <a:stretch>
            <a:fillRect/>
          </a:stretch>
        </p:blipFill>
        <p:spPr>
          <a:xfrm>
            <a:off x="-75100" y="6183630"/>
            <a:ext cx="3133778" cy="674370"/>
          </a:xfrm>
          <a:prstGeom prst="rect">
            <a:avLst/>
          </a:prstGeom>
        </p:spPr>
      </p:pic>
      <p:sp>
        <p:nvSpPr>
          <p:cNvPr id="2" name="TextBox 58"/>
          <p:cNvSpPr txBox="1"/>
          <p:nvPr/>
        </p:nvSpPr>
        <p:spPr>
          <a:xfrm>
            <a:off x="5055870" y="897255"/>
            <a:ext cx="1618615" cy="1328420"/>
          </a:xfrm>
          <a:prstGeom prst="rect">
            <a:avLst/>
          </a:prstGeom>
          <a:noFill/>
        </p:spPr>
        <p:txBody>
          <a:bodyPr wrap="square" lIns="0" tIns="0" rIns="0" bIns="0" rtlCol="0" anchor="t">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lang="en-US" b="1" i="0" u="none" strike="noStrike" kern="0" cap="none" spc="0" normalizeH="0" baseline="0" noProof="0" dirty="0">
                <a:ln>
                  <a:noFill/>
                </a:ln>
                <a:solidFill>
                  <a:schemeClr val="tx1"/>
                </a:solidFill>
                <a:effectLst/>
                <a:uLnTx/>
                <a:uFillTx/>
                <a:latin typeface="宋体" charset="0"/>
                <a:ea typeface="宋体" charset="0"/>
                <a:cs typeface="+mn-ea"/>
                <a:sym typeface="+mn-lt"/>
              </a:rPr>
              <a:t>Liu等将聚类技术用于构建商业大数据的用户画像中</a:t>
            </a:r>
            <a:endParaRPr kumimoji="0" lang="en-US" b="1" i="0" u="none" strike="noStrike" kern="0" cap="none" spc="0" normalizeH="0" baseline="0" noProof="0" dirty="0">
              <a:ln>
                <a:noFill/>
              </a:ln>
              <a:solidFill>
                <a:schemeClr val="tx1"/>
              </a:solidFill>
              <a:effectLst/>
              <a:uLnTx/>
              <a:uFillTx/>
              <a:latin typeface="宋体" charset="0"/>
              <a:ea typeface="宋体" charset="0"/>
              <a:cs typeface="+mn-ea"/>
              <a:sym typeface="+mn-lt"/>
            </a:endParaRPr>
          </a:p>
        </p:txBody>
      </p:sp>
      <p:sp>
        <p:nvSpPr>
          <p:cNvPr id="4" name="TextBox 58"/>
          <p:cNvSpPr txBox="1"/>
          <p:nvPr/>
        </p:nvSpPr>
        <p:spPr>
          <a:xfrm>
            <a:off x="3583305" y="4076700"/>
            <a:ext cx="1358265" cy="1328420"/>
          </a:xfrm>
          <a:prstGeom prst="rect">
            <a:avLst/>
          </a:prstGeom>
          <a:noFill/>
        </p:spPr>
        <p:txBody>
          <a:bodyPr wrap="square" lIns="0" tIns="0" rIns="0" bIns="0" rtlCol="0" anchor="t">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lang="en-US" b="1" i="0" u="none" strike="noStrike" kern="0" cap="none" spc="0" normalizeH="0" baseline="0" noProof="0" dirty="0">
                <a:ln>
                  <a:noFill/>
                </a:ln>
                <a:solidFill>
                  <a:schemeClr val="tx1"/>
                </a:solidFill>
                <a:effectLst/>
                <a:uLnTx/>
                <a:uFillTx/>
                <a:latin typeface="宋体" charset="0"/>
                <a:ea typeface="宋体" charset="0"/>
                <a:cs typeface="+mn-ea"/>
                <a:sym typeface="+mn-lt"/>
              </a:rPr>
              <a:t>Wu等将用户画像应用于会计数据之中</a:t>
            </a:r>
            <a:endParaRPr kumimoji="0" lang="en-US" b="1" i="0" u="none" strike="noStrike" kern="0" cap="none" spc="0" normalizeH="0" baseline="0" noProof="0" dirty="0">
              <a:ln>
                <a:noFill/>
              </a:ln>
              <a:solidFill>
                <a:schemeClr val="tx1"/>
              </a:solidFill>
              <a:effectLst/>
              <a:uLnTx/>
              <a:uFillTx/>
              <a:latin typeface="宋体" charset="0"/>
              <a:ea typeface="宋体" charset="0"/>
              <a:cs typeface="+mn-ea"/>
              <a:sym typeface="+mn-lt"/>
            </a:endParaRPr>
          </a:p>
        </p:txBody>
      </p:sp>
      <p:sp>
        <p:nvSpPr>
          <p:cNvPr id="5" name="TextBox 58"/>
          <p:cNvSpPr txBox="1"/>
          <p:nvPr/>
        </p:nvSpPr>
        <p:spPr>
          <a:xfrm>
            <a:off x="7560310" y="836295"/>
            <a:ext cx="2919730" cy="1660525"/>
          </a:xfrm>
          <a:prstGeom prst="rect">
            <a:avLst/>
          </a:prstGeom>
          <a:noFill/>
        </p:spPr>
        <p:txBody>
          <a:bodyPr wrap="square" lIns="0" tIns="0" rIns="0" bIns="0" rtlCol="0" anchor="t">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lang="en-US" b="1" i="0" u="none" strike="noStrike" kern="0" cap="none" spc="0" normalizeH="0" baseline="0" noProof="0" dirty="0">
                <a:ln>
                  <a:noFill/>
                </a:ln>
                <a:solidFill>
                  <a:schemeClr val="tx1"/>
                </a:solidFill>
                <a:effectLst/>
                <a:uLnTx/>
                <a:uFillTx/>
                <a:latin typeface="宋体" charset="0"/>
                <a:ea typeface="宋体" charset="0"/>
                <a:cs typeface="+mn-ea"/>
                <a:sym typeface="+mn-lt"/>
              </a:rPr>
              <a:t>张瑞利等分析了互联网+医疗服务的三种模式并进行对比，好大夫平台属于实体医院与互联网医疗平台的服务融合模式(H+I模式)</a:t>
            </a:r>
            <a:endParaRPr kumimoji="0" lang="en-US" b="1" i="0" u="none" strike="noStrike" kern="0" cap="none" spc="0" normalizeH="0" baseline="0" noProof="0" dirty="0">
              <a:ln>
                <a:noFill/>
              </a:ln>
              <a:solidFill>
                <a:schemeClr val="tx1"/>
              </a:solidFill>
              <a:effectLst/>
              <a:uLnTx/>
              <a:uFillTx/>
              <a:latin typeface="宋体" charset="0"/>
              <a:ea typeface="宋体" charset="0"/>
              <a:cs typeface="+mn-ea"/>
              <a:sym typeface="+mn-lt"/>
            </a:endParaRPr>
          </a:p>
        </p:txBody>
      </p:sp>
      <p:sp>
        <p:nvSpPr>
          <p:cNvPr id="6" name="TextBox 58"/>
          <p:cNvSpPr txBox="1"/>
          <p:nvPr/>
        </p:nvSpPr>
        <p:spPr>
          <a:xfrm>
            <a:off x="6458585" y="4104640"/>
            <a:ext cx="2111375" cy="1660525"/>
          </a:xfrm>
          <a:prstGeom prst="rect">
            <a:avLst/>
          </a:prstGeom>
          <a:noFill/>
        </p:spPr>
        <p:txBody>
          <a:bodyPr wrap="square" lIns="0" tIns="0" rIns="0" bIns="0" rtlCol="0" anchor="t">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lang="en-US" b="1" i="0" u="none" strike="noStrike" kern="0" cap="none" spc="0" normalizeH="0" baseline="0" noProof="0" dirty="0">
                <a:ln>
                  <a:noFill/>
                </a:ln>
                <a:solidFill>
                  <a:schemeClr val="tx1"/>
                </a:solidFill>
                <a:effectLst/>
                <a:uLnTx/>
                <a:uFillTx/>
                <a:latin typeface="宋体" charset="0"/>
                <a:ea typeface="宋体" charset="0"/>
                <a:cs typeface="+mn-ea"/>
                <a:sym typeface="+mn-lt"/>
              </a:rPr>
              <a:t>张泽洪等使用无序多项Logistic回归方法对好大夫平台进行分析，分析影响服务供给的主体驱动因素</a:t>
            </a:r>
            <a:endParaRPr kumimoji="0" lang="en-US" b="1" i="0" u="none" strike="noStrike" kern="0" cap="none" spc="0" normalizeH="0" baseline="0" noProof="0" dirty="0">
              <a:ln>
                <a:noFill/>
              </a:ln>
              <a:solidFill>
                <a:schemeClr val="tx1"/>
              </a:solidFill>
              <a:effectLst/>
              <a:uLnTx/>
              <a:uFillTx/>
              <a:latin typeface="宋体" charset="0"/>
              <a:ea typeface="宋体" charset="0"/>
              <a:cs typeface="+mn-ea"/>
              <a:sym typeface="+mn-lt"/>
            </a:endParaRPr>
          </a:p>
        </p:txBody>
      </p:sp>
      <p:sp>
        <p:nvSpPr>
          <p:cNvPr id="7" name="TextBox 58"/>
          <p:cNvSpPr txBox="1"/>
          <p:nvPr/>
        </p:nvSpPr>
        <p:spPr>
          <a:xfrm>
            <a:off x="9441180" y="4131310"/>
            <a:ext cx="1847215" cy="1660525"/>
          </a:xfrm>
          <a:prstGeom prst="rect">
            <a:avLst/>
          </a:prstGeom>
          <a:noFill/>
        </p:spPr>
        <p:txBody>
          <a:bodyPr wrap="square" lIns="0" tIns="0" rIns="0" bIns="0" rtlCol="0" anchor="t">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lang="en-US" b="1" i="0" u="none" strike="noStrike" kern="0" cap="none" spc="0" normalizeH="0" baseline="0" noProof="0" dirty="0">
                <a:ln>
                  <a:noFill/>
                </a:ln>
                <a:solidFill>
                  <a:schemeClr val="tx1"/>
                </a:solidFill>
                <a:effectLst/>
                <a:uLnTx/>
                <a:uFillTx/>
                <a:latin typeface="宋体" charset="0"/>
                <a:ea typeface="宋体" charset="0"/>
                <a:cs typeface="+mn-ea"/>
                <a:sym typeface="+mn-lt"/>
              </a:rPr>
              <a:t>武慧娟等使用K-Means聚类方法对数字阅读用户进行了聚类分析并形成用户画像</a:t>
            </a:r>
            <a:endParaRPr kumimoji="0" lang="en-US" b="1" i="0" u="none" strike="noStrike" kern="0" cap="none" spc="0" normalizeH="0" baseline="0" noProof="0" dirty="0">
              <a:ln>
                <a:noFill/>
              </a:ln>
              <a:solidFill>
                <a:schemeClr val="tx1"/>
              </a:solidFill>
              <a:effectLst/>
              <a:uLnTx/>
              <a:uFillTx/>
              <a:latin typeface="宋体" charset="0"/>
              <a:ea typeface="宋体" charset="0"/>
              <a:cs typeface="+mn-ea"/>
              <a:sym typeface="+mn-lt"/>
            </a:endParaRPr>
          </a:p>
        </p:txBody>
      </p:sp>
      <p:sp>
        <p:nvSpPr>
          <p:cNvPr id="9" name="TextBox 58"/>
          <p:cNvSpPr txBox="1"/>
          <p:nvPr/>
        </p:nvSpPr>
        <p:spPr>
          <a:xfrm>
            <a:off x="2004060" y="897255"/>
            <a:ext cx="1482090" cy="1328420"/>
          </a:xfrm>
          <a:prstGeom prst="rect">
            <a:avLst/>
          </a:prstGeom>
          <a:noFill/>
        </p:spPr>
        <p:txBody>
          <a:bodyPr wrap="square" lIns="0" tIns="0" rIns="0" bIns="0" rtlCol="0" anchor="t">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lang="en-US" b="1" i="0" u="none" strike="noStrike" kern="0" cap="none" spc="0" normalizeH="0" baseline="0" noProof="0" dirty="0">
                <a:ln>
                  <a:noFill/>
                </a:ln>
                <a:solidFill>
                  <a:schemeClr val="tx1"/>
                </a:solidFill>
                <a:effectLst/>
                <a:uLnTx/>
                <a:uFillTx/>
                <a:latin typeface="宋体" charset="0"/>
                <a:ea typeface="宋体" charset="0"/>
                <a:cs typeface="+mn-ea"/>
                <a:sym typeface="+mn-lt"/>
              </a:rPr>
              <a:t>唐晓波等通过医生的特征对医生构建医生画像</a:t>
            </a:r>
            <a:endParaRPr kumimoji="0" lang="en-US" b="1" i="0" u="none" strike="noStrike" kern="0" cap="none" spc="0" normalizeH="0" baseline="0" noProof="0" dirty="0">
              <a:ln>
                <a:noFill/>
              </a:ln>
              <a:solidFill>
                <a:schemeClr val="tx1"/>
              </a:solidFill>
              <a:effectLst/>
              <a:uLnTx/>
              <a:uFillTx/>
              <a:latin typeface="宋体" charset="0"/>
              <a:ea typeface="宋体" charset="0"/>
              <a:cs typeface="+mn-ea"/>
              <a:sym typeface="+mn-lt"/>
            </a:endParaRPr>
          </a:p>
        </p:txBody>
      </p:sp>
      <p:sp>
        <p:nvSpPr>
          <p:cNvPr id="10" name="TextBox 58"/>
          <p:cNvSpPr txBox="1"/>
          <p:nvPr/>
        </p:nvSpPr>
        <p:spPr>
          <a:xfrm>
            <a:off x="447040" y="4076700"/>
            <a:ext cx="1619250" cy="1660525"/>
          </a:xfrm>
          <a:prstGeom prst="rect">
            <a:avLst/>
          </a:prstGeom>
          <a:noFill/>
        </p:spPr>
        <p:txBody>
          <a:bodyPr wrap="square" lIns="0" tIns="0" rIns="0" bIns="0" rtlCol="0" anchor="t">
            <a:spAutoFit/>
          </a:bodyPr>
          <a:p>
            <a:pPr marL="0" marR="0" lvl="0" indent="0" algn="ctr" defTabSz="914400" eaLnBrk="1" fontAlgn="auto" latinLnBrk="0" hangingPunct="1">
              <a:lnSpc>
                <a:spcPct val="120000"/>
              </a:lnSpc>
              <a:spcBef>
                <a:spcPts val="0"/>
              </a:spcBef>
              <a:spcAft>
                <a:spcPts val="0"/>
              </a:spcAft>
              <a:buClrTx/>
              <a:buSzTx/>
              <a:buFontTx/>
              <a:buNone/>
              <a:defRPr/>
            </a:pPr>
            <a:r>
              <a:rPr kumimoji="0" lang="en-US" b="1" i="0" u="none" strike="noStrike" kern="0" cap="none" spc="0" normalizeH="0" baseline="0" noProof="0" dirty="0">
                <a:ln>
                  <a:noFill/>
                </a:ln>
                <a:solidFill>
                  <a:schemeClr val="tx1"/>
                </a:solidFill>
                <a:effectLst/>
                <a:uLnTx/>
                <a:uFillTx/>
                <a:latin typeface="宋体" charset="0"/>
                <a:ea typeface="宋体" charset="0"/>
                <a:cs typeface="+mn-ea"/>
                <a:sym typeface="+mn-lt"/>
              </a:rPr>
              <a:t>Wijayanto等通过K-Prototypes对多维度的贫困数据进行了聚类分析</a:t>
            </a:r>
            <a:endParaRPr kumimoji="0" lang="en-US" b="1" i="0" u="none" strike="noStrike" kern="0" cap="none" spc="0" normalizeH="0" baseline="0" noProof="0" dirty="0">
              <a:ln>
                <a:noFill/>
              </a:ln>
              <a:solidFill>
                <a:schemeClr val="tx1"/>
              </a:solidFill>
              <a:effectLst/>
              <a:uLnTx/>
              <a:uFillTx/>
              <a:latin typeface="宋体" charset="0"/>
              <a:ea typeface="宋体" charset="0"/>
              <a:cs typeface="+mn-ea"/>
              <a:sym typeface="+mn-lt"/>
            </a:endParaRPr>
          </a:p>
        </p:txBody>
      </p:sp>
      <p:sp>
        <p:nvSpPr>
          <p:cNvPr id="11" name="文本框 10"/>
          <p:cNvSpPr txBox="1"/>
          <p:nvPr/>
        </p:nvSpPr>
        <p:spPr>
          <a:xfrm>
            <a:off x="587375" y="2532380"/>
            <a:ext cx="1138555" cy="368300"/>
          </a:xfrm>
          <a:prstGeom prst="rect">
            <a:avLst/>
          </a:prstGeom>
          <a:noFill/>
        </p:spPr>
        <p:txBody>
          <a:bodyPr wrap="none" rtlCol="0">
            <a:spAutoFit/>
          </a:bodyPr>
          <a:p>
            <a:r>
              <a:rPr lang="en-US" altLang="zh-CN"/>
              <a:t>2020.01</a:t>
            </a:r>
            <a:endParaRPr lang="zh-CN" altLang="en-US"/>
          </a:p>
        </p:txBody>
      </p:sp>
      <p:sp>
        <p:nvSpPr>
          <p:cNvPr id="12" name="文本框 11"/>
          <p:cNvSpPr txBox="1"/>
          <p:nvPr/>
        </p:nvSpPr>
        <p:spPr>
          <a:xfrm>
            <a:off x="2176145" y="3669030"/>
            <a:ext cx="1138555" cy="368300"/>
          </a:xfrm>
          <a:prstGeom prst="rect">
            <a:avLst/>
          </a:prstGeom>
          <a:noFill/>
        </p:spPr>
        <p:txBody>
          <a:bodyPr wrap="none" rtlCol="0">
            <a:spAutoFit/>
          </a:bodyPr>
          <a:p>
            <a:r>
              <a:rPr lang="en-US" altLang="zh-CN"/>
              <a:t>2020.05</a:t>
            </a:r>
            <a:endParaRPr lang="zh-CN" altLang="en-US"/>
          </a:p>
        </p:txBody>
      </p:sp>
      <p:sp>
        <p:nvSpPr>
          <p:cNvPr id="13" name="文本框 12"/>
          <p:cNvSpPr txBox="1"/>
          <p:nvPr/>
        </p:nvSpPr>
        <p:spPr>
          <a:xfrm>
            <a:off x="3678555" y="2518410"/>
            <a:ext cx="1138555" cy="368300"/>
          </a:xfrm>
          <a:prstGeom prst="rect">
            <a:avLst/>
          </a:prstGeom>
          <a:noFill/>
        </p:spPr>
        <p:txBody>
          <a:bodyPr wrap="none" rtlCol="0">
            <a:spAutoFit/>
          </a:bodyPr>
          <a:p>
            <a:r>
              <a:rPr lang="en-US" altLang="zh-CN"/>
              <a:t>2020.12</a:t>
            </a:r>
            <a:endParaRPr lang="zh-CN" altLang="en-US"/>
          </a:p>
        </p:txBody>
      </p:sp>
      <p:sp>
        <p:nvSpPr>
          <p:cNvPr id="14" name="文本框 13"/>
          <p:cNvSpPr txBox="1"/>
          <p:nvPr/>
        </p:nvSpPr>
        <p:spPr>
          <a:xfrm>
            <a:off x="5262880" y="3627120"/>
            <a:ext cx="1138555" cy="368300"/>
          </a:xfrm>
          <a:prstGeom prst="rect">
            <a:avLst/>
          </a:prstGeom>
          <a:noFill/>
        </p:spPr>
        <p:txBody>
          <a:bodyPr wrap="none" rtlCol="0">
            <a:spAutoFit/>
          </a:bodyPr>
          <a:p>
            <a:r>
              <a:rPr lang="en-US" altLang="zh-CN"/>
              <a:t>2021.04</a:t>
            </a:r>
            <a:endParaRPr lang="zh-CN" altLang="en-US"/>
          </a:p>
        </p:txBody>
      </p:sp>
      <p:sp>
        <p:nvSpPr>
          <p:cNvPr id="15" name="文本框 14"/>
          <p:cNvSpPr txBox="1"/>
          <p:nvPr/>
        </p:nvSpPr>
        <p:spPr>
          <a:xfrm>
            <a:off x="7106920" y="2508250"/>
            <a:ext cx="1138555" cy="368300"/>
          </a:xfrm>
          <a:prstGeom prst="rect">
            <a:avLst/>
          </a:prstGeom>
          <a:noFill/>
        </p:spPr>
        <p:txBody>
          <a:bodyPr wrap="none" rtlCol="0">
            <a:spAutoFit/>
          </a:bodyPr>
          <a:p>
            <a:r>
              <a:rPr lang="en-US" altLang="zh-CN"/>
              <a:t>2022.02</a:t>
            </a:r>
            <a:endParaRPr lang="zh-CN" altLang="en-US"/>
          </a:p>
        </p:txBody>
      </p:sp>
      <p:sp>
        <p:nvSpPr>
          <p:cNvPr id="16" name="文本框 15"/>
          <p:cNvSpPr txBox="1"/>
          <p:nvPr/>
        </p:nvSpPr>
        <p:spPr>
          <a:xfrm>
            <a:off x="8453120" y="3615690"/>
            <a:ext cx="1138555" cy="368300"/>
          </a:xfrm>
          <a:prstGeom prst="rect">
            <a:avLst/>
          </a:prstGeom>
          <a:noFill/>
        </p:spPr>
        <p:txBody>
          <a:bodyPr wrap="none" rtlCol="0">
            <a:spAutoFit/>
          </a:bodyPr>
          <a:p>
            <a:r>
              <a:rPr lang="en-US" altLang="zh-CN"/>
              <a:t>2022.03</a:t>
            </a:r>
            <a:endParaRPr lang="zh-CN" altLang="en-US"/>
          </a:p>
        </p:txBody>
      </p:sp>
      <p:sp>
        <p:nvSpPr>
          <p:cNvPr id="17" name="文本框 16"/>
          <p:cNvSpPr txBox="1"/>
          <p:nvPr/>
        </p:nvSpPr>
        <p:spPr>
          <a:xfrm>
            <a:off x="9794875" y="2562860"/>
            <a:ext cx="1138555" cy="368300"/>
          </a:xfrm>
          <a:prstGeom prst="rect">
            <a:avLst/>
          </a:prstGeom>
          <a:noFill/>
        </p:spPr>
        <p:txBody>
          <a:bodyPr wrap="none" rtlCol="0">
            <a:spAutoFit/>
          </a:bodyPr>
          <a:p>
            <a:r>
              <a:rPr lang="en-US" altLang="zh-CN"/>
              <a:t>2022.04</a:t>
            </a:r>
            <a:endParaRPr lang="zh-CN" altLang="en-US"/>
          </a:p>
        </p:txBody>
      </p:sp>
      <p:sp>
        <p:nvSpPr>
          <p:cNvPr id="18" name="矩形 17"/>
          <p:cNvSpPr/>
          <p:nvPr/>
        </p:nvSpPr>
        <p:spPr>
          <a:xfrm>
            <a:off x="138430" y="398145"/>
            <a:ext cx="2672715" cy="368300"/>
          </a:xfrm>
          <a:prstGeom prst="rect">
            <a:avLst/>
          </a:prstGeom>
          <a:noFill/>
          <a:ln>
            <a:noFill/>
          </a:ln>
        </p:spPr>
        <p:txBody>
          <a:bodyPr wrap="square" rtlCol="0" anchor="t">
            <a:spAutoFit/>
          </a:bodyPr>
          <a:p>
            <a:pPr algn="ctr"/>
            <a:r>
              <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研究</a:t>
            </a:r>
            <a:r>
              <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现状</a:t>
            </a:r>
            <a:endParaRPr lang="zh-CN"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5485876" y="772961"/>
            <a:ext cx="4974698" cy="5015278"/>
          </a:xfrm>
          <a:prstGeom prst="ellipse">
            <a:avLst/>
          </a:prstGeom>
          <a:solidFill>
            <a:srgbClr val="FEF0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912479" y="1980952"/>
            <a:ext cx="5713789" cy="2212487"/>
            <a:chOff x="1176004" y="2403495"/>
            <a:chExt cx="4941869" cy="2212487"/>
          </a:xfrm>
          <a:solidFill>
            <a:srgbClr val="F6CD58"/>
          </a:solidFill>
        </p:grpSpPr>
        <p:sp>
          <p:nvSpPr>
            <p:cNvPr id="2" name="矩形 1"/>
            <p:cNvSpPr/>
            <p:nvPr/>
          </p:nvSpPr>
          <p:spPr>
            <a:xfrm>
              <a:off x="1176004" y="2403495"/>
              <a:ext cx="4941869" cy="1205191"/>
            </a:xfrm>
            <a:prstGeom prst="rect">
              <a:avLst/>
            </a:prstGeom>
            <a:grpFill/>
            <a:ln>
              <a:noFill/>
            </a:ln>
            <a:effectLst>
              <a:outerShdw blurRad="50800" dist="38100" dir="5400000" algn="t" rotWithShape="0">
                <a:prstClr val="black">
                  <a:alpha val="6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solidFill>
                    <a:schemeClr val="bg1"/>
                  </a:solidFill>
                  <a:latin typeface="微软雅黑" panose="020B0503020204020204" charset="-122"/>
                  <a:ea typeface="微软雅黑" panose="020B0503020204020204" charset="-122"/>
                </a:rPr>
                <a:t>PART 2</a:t>
              </a:r>
              <a:endParaRPr lang="en-US" altLang="zh-CN" sz="5400" b="1" dirty="0">
                <a:solidFill>
                  <a:schemeClr val="bg1"/>
                </a:solidFill>
                <a:latin typeface="微软雅黑" panose="020B0503020204020204" charset="-122"/>
                <a:ea typeface="微软雅黑" panose="020B0503020204020204" charset="-122"/>
              </a:endParaRPr>
            </a:p>
          </p:txBody>
        </p:sp>
        <p:sp>
          <p:nvSpPr>
            <p:cNvPr id="3" name="矩形 2"/>
            <p:cNvSpPr/>
            <p:nvPr/>
          </p:nvSpPr>
          <p:spPr>
            <a:xfrm>
              <a:off x="1176004" y="3876637"/>
              <a:ext cx="3500495" cy="7393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ym typeface="+mn-ea"/>
                </a:rPr>
                <a:t>数据来源</a:t>
              </a:r>
              <a:endParaRPr lang="zh-CN" altLang="en-US" sz="2800">
                <a:sym typeface="+mn-ea"/>
              </a:endParaRPr>
            </a:p>
          </p:txBody>
        </p:sp>
      </p:grpSp>
      <p:pic>
        <p:nvPicPr>
          <p:cNvPr id="4" name="图片 3" descr="5"/>
          <p:cNvPicPr>
            <a:picLocks noChangeAspect="1"/>
          </p:cNvPicPr>
          <p:nvPr/>
        </p:nvPicPr>
        <p:blipFill>
          <a:blip r:embed="rId1" cstate="print"/>
          <a:srcRect/>
          <a:stretch>
            <a:fillRect/>
          </a:stretch>
        </p:blipFill>
        <p:spPr>
          <a:xfrm>
            <a:off x="1184275" y="2176211"/>
            <a:ext cx="814705" cy="784225"/>
          </a:xfrm>
          <a:prstGeom prst="rect">
            <a:avLst/>
          </a:prstGeom>
          <a:effectLst>
            <a:outerShdw blurRad="50800" dist="50800" dir="5400000" algn="ctr" rotWithShape="0">
              <a:srgbClr val="000000">
                <a:alpha val="62000"/>
              </a:srgbClr>
            </a:outerShdw>
          </a:effectLst>
        </p:spPr>
      </p:pic>
      <p:pic>
        <p:nvPicPr>
          <p:cNvPr id="8" name="图片 7"/>
          <p:cNvPicPr>
            <a:picLocks noChangeAspect="1"/>
          </p:cNvPicPr>
          <p:nvPr/>
        </p:nvPicPr>
        <p:blipFill>
          <a:blip r:embed="rId2" cstate="print"/>
          <a:stretch>
            <a:fillRect/>
          </a:stretch>
        </p:blipFill>
        <p:spPr>
          <a:xfrm>
            <a:off x="5986609" y="878734"/>
            <a:ext cx="5292912" cy="5150720"/>
          </a:xfrm>
          <a:prstGeom prst="ellipse">
            <a:avLst/>
          </a:prstGeom>
          <a:effectLst>
            <a:outerShdw blurRad="50800" dist="38100" dir="2700000" algn="tl" rotWithShape="0">
              <a:prstClr val="black">
                <a:alpha val="40000"/>
              </a:prstClr>
            </a:outerShdw>
          </a:effectLst>
        </p:spPr>
      </p:pic>
      <p:sp>
        <p:nvSpPr>
          <p:cNvPr id="16" name="矩形 15"/>
          <p:cNvSpPr/>
          <p:nvPr/>
        </p:nvSpPr>
        <p:spPr>
          <a:xfrm>
            <a:off x="138430" y="6264910"/>
            <a:ext cx="3469005" cy="420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5" name="矩形 4"/>
          <p:cNvSpPr/>
          <p:nvPr/>
        </p:nvSpPr>
        <p:spPr>
          <a:xfrm>
            <a:off x="8643620" y="113665"/>
            <a:ext cx="3469005" cy="76517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21"/>
          <p:cNvSpPr txBox="1"/>
          <p:nvPr/>
        </p:nvSpPr>
        <p:spPr>
          <a:xfrm>
            <a:off x="5466080" y="835660"/>
            <a:ext cx="5489575" cy="20300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E7E6E6">
                    <a:lumMod val="25000"/>
                  </a:srgbClr>
                </a:solidFill>
                <a:effectLst/>
                <a:uLnTx/>
                <a:uFillTx/>
                <a:latin typeface="微软雅黑" panose="020B0503020204020204" charset="-122"/>
                <a:ea typeface="微软雅黑" panose="020B0503020204020204" charset="-122"/>
                <a:cs typeface="微软雅黑" panose="020B0503020204020204" charset="-122"/>
                <a:sym typeface="字魂58号-创中黑" panose="00000500000000000000" pitchFamily="2" charset="-122"/>
              </a:rPr>
              <a:t>      </a:t>
            </a:r>
            <a:r>
              <a:rPr kumimoji="0" lang="zh-CN" altLang="en-US" sz="1400" b="0" i="0" u="none" strike="noStrike" kern="1200" cap="none" spc="0" normalizeH="0" baseline="0" noProof="0" dirty="0">
                <a:ln>
                  <a:noFill/>
                </a:ln>
                <a:solidFill>
                  <a:srgbClr val="E7E6E6">
                    <a:lumMod val="25000"/>
                  </a:srgbClr>
                </a:solidFill>
                <a:effectLst/>
                <a:uLnTx/>
                <a:uFillTx/>
                <a:latin typeface="微软雅黑" panose="020B0503020204020204" charset="-122"/>
                <a:ea typeface="微软雅黑" panose="020B0503020204020204" charset="-122"/>
                <a:cs typeface="微软雅黑" panose="020B0503020204020204" charset="-122"/>
                <a:sym typeface="字魂58号-创中黑" panose="00000500000000000000" pitchFamily="2" charset="-122"/>
              </a:rPr>
              <a:t>选定国内大型互联网医疗平台“好大夫在线”进行研究，在“好大夫在线”平台官网申请到了2019、2020年的医生信息和订单成交信息，其中2019年的医生数据和订单数据分别为207170条和1420860条，2020年的医生数据和订单数据分别为234039条和1048576条。分别对两年的数据进行聚类分析，并对2020年的数据的聚类结果和用户画像进行详细的分析阐述</a:t>
            </a:r>
            <a:r>
              <a:rPr kumimoji="0" lang="zh-CN" altLang="en-US" sz="1400" b="0" i="0" u="none" strike="noStrike" kern="1200" cap="none" spc="0" normalizeH="0" baseline="0" noProof="0" dirty="0">
                <a:ln>
                  <a:noFill/>
                </a:ln>
                <a:solidFill>
                  <a:srgbClr val="E7E6E6">
                    <a:lumMod val="25000"/>
                  </a:srgbClr>
                </a:solidFill>
                <a:effectLst/>
                <a:uLnTx/>
                <a:uFillTx/>
                <a:latin typeface="字魂58号-创中黑" panose="00000500000000000000" pitchFamily="2" charset="-122"/>
                <a:ea typeface="字魂58号-创中黑" panose="00000500000000000000" pitchFamily="2" charset="-122"/>
                <a:cs typeface="Hiragino Sans GB W3" panose="020B0300000000000000" charset="-122"/>
                <a:sym typeface="字魂58号-创中黑" panose="00000500000000000000" pitchFamily="2" charset="-122"/>
              </a:rPr>
              <a:t>。</a:t>
            </a:r>
            <a:endParaRPr kumimoji="0" lang="zh-CN" altLang="en-US" sz="1400" b="0" i="0" u="none" strike="noStrike" kern="1200" cap="none" spc="0" normalizeH="0" baseline="0" noProof="0" dirty="0">
              <a:ln>
                <a:noFill/>
              </a:ln>
              <a:solidFill>
                <a:srgbClr val="E7E6E6">
                  <a:lumMod val="25000"/>
                </a:srgbClr>
              </a:solidFill>
              <a:effectLst/>
              <a:uLnTx/>
              <a:uFillTx/>
              <a:latin typeface="微软雅黑" panose="020B0503020204020204" charset="-122"/>
              <a:ea typeface="微软雅黑" panose="020B0503020204020204" charset="-122"/>
              <a:cs typeface="微软雅黑" panose="020B0503020204020204" charset="-122"/>
              <a:sym typeface="字魂58号-创中黑" panose="00000500000000000000" pitchFamily="2" charset="-122"/>
            </a:endParaRPr>
          </a:p>
        </p:txBody>
      </p:sp>
      <p:pic>
        <p:nvPicPr>
          <p:cNvPr id="3" name="图片 2"/>
          <p:cNvPicPr>
            <a:picLocks noChangeAspect="1"/>
          </p:cNvPicPr>
          <p:nvPr/>
        </p:nvPicPr>
        <p:blipFill>
          <a:blip r:embed="rId1" cstate="print"/>
          <a:stretch>
            <a:fillRect/>
          </a:stretch>
        </p:blipFill>
        <p:spPr>
          <a:xfrm>
            <a:off x="0" y="-6088"/>
            <a:ext cx="5143500" cy="6864088"/>
          </a:xfrm>
          <a:prstGeom prst="rect">
            <a:avLst/>
          </a:prstGeom>
        </p:spPr>
      </p:pic>
      <p:sp>
        <p:nvSpPr>
          <p:cNvPr id="16" name="矩形 15"/>
          <p:cNvSpPr/>
          <p:nvPr/>
        </p:nvSpPr>
        <p:spPr>
          <a:xfrm>
            <a:off x="9888220" y="273685"/>
            <a:ext cx="2303780" cy="56197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pic>
        <p:nvPicPr>
          <p:cNvPr id="47" name="图片 1"/>
          <p:cNvPicPr>
            <a:picLocks noChangeAspect="1"/>
          </p:cNvPicPr>
          <p:nvPr/>
        </p:nvPicPr>
        <p:blipFill>
          <a:blip r:embed="rId2"/>
          <a:srcRect l="4495" r="5579"/>
          <a:stretch>
            <a:fillRect/>
          </a:stretch>
        </p:blipFill>
        <p:spPr>
          <a:xfrm>
            <a:off x="5278755" y="3193415"/>
            <a:ext cx="6673850" cy="3126105"/>
          </a:xfrm>
          <a:prstGeom prst="rect">
            <a:avLst/>
          </a:prstGeom>
          <a:noFill/>
          <a:ln>
            <a:noFill/>
          </a:ln>
        </p:spPr>
      </p:pic>
    </p:spTree>
  </p:cSld>
  <p:clrMapOvr>
    <a:masterClrMapping/>
  </p:clrMapOvr>
</p:sld>
</file>

<file path=ppt/tags/tag1.xml><?xml version="1.0" encoding="utf-8"?>
<p:tagLst xmlns:p="http://schemas.openxmlformats.org/presentationml/2006/main">
  <p:tag name="COMMONDATA" val="eyJoZGlkIjoiODU5YzEyZDBmMWQ4NTA5NGYwNDFhNGYxYTI1OTE3OW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2977</Words>
  <Application>WPS 演示</Application>
  <PresentationFormat>宽屏</PresentationFormat>
  <Paragraphs>210</Paragraphs>
  <Slides>24</Slides>
  <Notes>10</Notes>
  <HiddenSlides>0</HiddenSlides>
  <MMClips>0</MMClips>
  <ScaleCrop>false</ScaleCrop>
  <HeadingPairs>
    <vt:vector size="6" baseType="variant">
      <vt:variant>
        <vt:lpstr>已用的字体</vt:lpstr>
      </vt:variant>
      <vt:variant>
        <vt:i4>30</vt:i4>
      </vt:variant>
      <vt:variant>
        <vt:lpstr>主题</vt:lpstr>
      </vt:variant>
      <vt:variant>
        <vt:i4>1</vt:i4>
      </vt:variant>
      <vt:variant>
        <vt:lpstr>幻灯片标题</vt:lpstr>
      </vt:variant>
      <vt:variant>
        <vt:i4>24</vt:i4>
      </vt:variant>
    </vt:vector>
  </HeadingPairs>
  <TitlesOfParts>
    <vt:vector size="55" baseType="lpstr">
      <vt:lpstr>Arial</vt:lpstr>
      <vt:lpstr>宋体</vt:lpstr>
      <vt:lpstr>Wingdings</vt:lpstr>
      <vt:lpstr>思源黑体 CN Normal</vt:lpstr>
      <vt:lpstr>汉仪中黑KW</vt:lpstr>
      <vt:lpstr>思源黑体</vt:lpstr>
      <vt:lpstr>微软雅黑</vt:lpstr>
      <vt:lpstr>汉仪旗黑</vt:lpstr>
      <vt:lpstr>微软雅黑</vt:lpstr>
      <vt:lpstr>字魂56号-洪亮毛笔隶书简体</vt:lpstr>
      <vt:lpstr>宋体</vt:lpstr>
      <vt:lpstr>汉仪书宋二KW</vt:lpstr>
      <vt:lpstr>字魂58号-创中黑</vt:lpstr>
      <vt:lpstr>Hiragino Sans GB W3</vt:lpstr>
      <vt:lpstr>Gill Sans</vt:lpstr>
      <vt:lpstr>Times New Roman</vt:lpstr>
      <vt:lpstr>Times New Roman Regular</vt:lpstr>
      <vt:lpstr>DIN</vt:lpstr>
      <vt:lpstr>方正兰亭细黑_GBK</vt:lpstr>
      <vt:lpstr>Calibri</vt:lpstr>
      <vt:lpstr>思源黑体 CN Regular</vt:lpstr>
      <vt:lpstr>思源黑体 CN Bold</vt:lpstr>
      <vt:lpstr>Verdana</vt:lpstr>
      <vt:lpstr>等线</vt:lpstr>
      <vt:lpstr>汉仪中等线KW</vt:lpstr>
      <vt:lpstr>Helvetica Neue</vt:lpstr>
      <vt:lpstr>报隶-简</vt:lpstr>
      <vt:lpstr>Thonburi</vt:lpstr>
      <vt:lpstr>黑体-简</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jiangshihua</cp:lastModifiedBy>
  <cp:revision>122</cp:revision>
  <dcterms:created xsi:type="dcterms:W3CDTF">2022-05-27T07:37:01Z</dcterms:created>
  <dcterms:modified xsi:type="dcterms:W3CDTF">2022-05-27T07:37:01Z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2052-4.2.2.6882</vt:lpwstr>
  </property>
  <property fmtid="{D5CDD505-2E9C-101B-9397-08002B2CF9AE}" pid="3" name="ICV">
    <vt:lpwstr>FD9458F120450D48D89C8F62F835786F</vt:lpwstr>
  </property>
</Properties>
</file>